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</p:sldMasterIdLst>
  <p:notesMasterIdLst>
    <p:notesMasterId r:id="rId17"/>
  </p:notesMasterIdLst>
  <p:sldIdLst>
    <p:sldId id="548" r:id="rId6"/>
    <p:sldId id="534" r:id="rId7"/>
    <p:sldId id="2147469754" r:id="rId8"/>
    <p:sldId id="2147469761" r:id="rId9"/>
    <p:sldId id="2147469763" r:id="rId10"/>
    <p:sldId id="2147469762" r:id="rId11"/>
    <p:sldId id="773" r:id="rId12"/>
    <p:sldId id="524" r:id="rId13"/>
    <p:sldId id="561" r:id="rId14"/>
    <p:sldId id="2147469764" r:id="rId15"/>
    <p:sldId id="2147469756" r:id="rId16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7D2B4D-D7F9-44EC-C7CC-A5AD21AFC0F2}" name="Christina Calhoun" initials="CC" userId="S::CCalhoun@pods.com::6db17166-9e35-4218-af07-c7b7f21ca022" providerId="AD"/>
  <p188:author id="{64A4FC56-9171-D7A0-BEF2-A87401FB5A26}" name="Taylor Jenkins" initials="TJ" userId="S::TJenkins@pods.com::5c7dfb19-04dd-4ea7-9b19-94eb41345b33" providerId="AD"/>
  <p188:author id="{573261AF-C5AA-B94B-0445-4C339C1B2E05}" name="Christina Calhoun" initials="CC" userId="S::ccalhoun@pods.com::6db17166-9e35-4218-af07-c7b7f21ca0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 McGowan" initials="RM" lastIdx="2" clrIdx="0">
    <p:extLst>
      <p:ext uri="{19B8F6BF-5375-455C-9EA6-DF929625EA0E}">
        <p15:presenceInfo xmlns:p15="http://schemas.microsoft.com/office/powerpoint/2012/main" userId="S::RMcGowan2@pods.com::7988278f-bc5f-4fa6-bdeb-6e9d30761d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D4E9E6"/>
    <a:srgbClr val="003544"/>
    <a:srgbClr val="CE202F"/>
    <a:srgbClr val="4472C4"/>
    <a:srgbClr val="F8E2C7"/>
    <a:srgbClr val="FFFFFF"/>
    <a:srgbClr val="0B81BC"/>
    <a:srgbClr val="E8E8ED"/>
    <a:srgbClr val="EFEE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E8505C4-3818-4C98-9D50-F64D4367FE4E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2ABE0FD-6EA7-4D87-AEF9-E25A12DBA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3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42C5-69F4-652A-F582-7A936AA29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45383-D315-B45B-DDDB-2E96A22C2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BF5A38-6AF9-EAFF-2C74-6144108E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EFC15-8549-BFCF-B564-0FE5C4E26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8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F321C-8337-E0A4-3172-FA180CD5E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8D594F-D405-40A9-E921-29DFE3FC9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1D81D-869D-9DC3-602E-8C90D33F5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2C45B-750D-5C74-BB74-EFA765FCB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21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9A26E-7D97-A386-7A2D-3433CA04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CB2CA-8D54-BA6C-CADF-30EF5AFE1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1CB1F-FF91-C71F-F09A-E2C791130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BB6D3-1BA6-2FC7-CD8C-316B1A08E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19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2C854-9BBF-A4A3-C69D-B8F058B7A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E808C4-0551-2AC6-511E-E498383B1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BD480-ED14-6F6A-73CE-3BC3C31D7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E04F3-16E9-3A35-0934-6E1BC9646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3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57EB0-8EE9-62B7-84DF-850E41D1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8714C-DD67-D29E-4FCC-73A9E8C2E5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A56531-F563-7871-73E5-708A59403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BBA74-8CED-49C3-D99B-D7FAC8B4B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22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AC937-5E78-5819-5744-B4251C1A0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3C96B-0E97-ACED-2C8B-BA314F1A3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45688-6257-8AB9-D3D8-AE4E6AD57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720AB-1784-10F2-483B-DB18D0F63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5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5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4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8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5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1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5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09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2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4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6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9/3/2026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2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78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6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702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4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3" y="2463224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5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6235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829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9285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616" y="1093788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49" y="791495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24132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3735485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8386672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495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291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71868923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11010565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17255166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9941015"/>
      </p:ext>
    </p:extLst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76701574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884995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1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571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65089034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03776913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7778800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471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5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2552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1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D21DA-2A80-48F5-BB1F-52404B8AAAB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99" r:id="rId6"/>
    <p:sldLayoutId id="2147483683" r:id="rId7"/>
    <p:sldLayoutId id="2147483684" r:id="rId8"/>
    <p:sldLayoutId id="2147483685" r:id="rId9"/>
    <p:sldLayoutId id="2147483700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0302" y="2858023"/>
            <a:ext cx="5338220" cy="2228508"/>
          </a:xfrm>
        </p:spPr>
        <p:txBody>
          <a:bodyPr/>
          <a:lstStyle/>
          <a:p>
            <a:r>
              <a:rPr lang="en-US" dirty="0"/>
              <a:t>September Huddle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166F5-36DB-774C-8DB3-007AD5F37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837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All Associates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82525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F4C62-33DE-8520-EA6D-2A89E5FC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25A99709-BE5B-B230-B849-504831062FBE}"/>
              </a:ext>
            </a:extLst>
          </p:cNvPr>
          <p:cNvSpPr txBox="1"/>
          <p:nvPr/>
        </p:nvSpPr>
        <p:spPr>
          <a:xfrm>
            <a:off x="660460" y="908371"/>
            <a:ext cx="784170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SEEING THE DEFECTS AROUND US</a:t>
            </a:r>
          </a:p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Continuous Improvement starts with noticing when something doesn’t happen the way it should. We call that a </a:t>
            </a:r>
            <a:r>
              <a:rPr lang="en-US" sz="20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defect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A6B8D9-2249-9D10-A6AB-B446F426A561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BC6FEE-99C3-68D3-5BD0-B0515DE6FA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4F613B-3DA2-93E0-4DDD-B7F748274587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59AAF06-231A-AA99-D21F-585BE21474B5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0E2D61-8C79-86C9-7ED9-E91D7305BE20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Improvement Corner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B89493-2C18-AA62-3EA6-AB945EDA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D3595C-F456-CBF7-DABC-60051D91FA63}"/>
              </a:ext>
            </a:extLst>
          </p:cNvPr>
          <p:cNvSpPr txBox="1"/>
          <p:nvPr/>
        </p:nvSpPr>
        <p:spPr>
          <a:xfrm>
            <a:off x="660459" y="2039437"/>
            <a:ext cx="7841702" cy="21544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defect could be…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missed ETA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Incorrect order information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Equipment that isn’t ready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avoidable extra trip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Unsafe conditions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6B42BF-DE90-D02E-E0D9-CE0D79283A52}"/>
              </a:ext>
            </a:extLst>
          </p:cNvPr>
          <p:cNvSpPr txBox="1"/>
          <p:nvPr/>
        </p:nvSpPr>
        <p:spPr>
          <a:xfrm>
            <a:off x="660459" y="4288278"/>
            <a:ext cx="7841702" cy="2115964"/>
          </a:xfrm>
          <a:prstGeom prst="rect">
            <a:avLst/>
          </a:prstGeom>
          <a:solidFill>
            <a:srgbClr val="D4E9E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Talk about it!</a:t>
            </a:r>
          </a:p>
          <a:p>
            <a:pPr marL="228600" lvl="0" indent="-2286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are some defects you regularly encounter?</a:t>
            </a:r>
          </a:p>
          <a:p>
            <a:pPr marL="228600" lvl="0" indent="-2286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there things we have become so accustomed to working around that we now consider them “normal”?</a:t>
            </a:r>
          </a:p>
          <a:p>
            <a:pPr marL="228600" lvl="0" indent="-2286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 of those defects seem to happen repeatedly?</a:t>
            </a:r>
          </a:p>
          <a:p>
            <a:pPr marL="228600" lvl="0" indent="-2286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could we start keeping track of how often they occur?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6C65B0-C5B1-0A5E-FB01-76177A3FC4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543" y="2206863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9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2EE74-FAC6-750B-1CC9-9267A6B82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EEEB1E1F-420E-0376-32EF-E461C7F270C8}"/>
              </a:ext>
            </a:extLst>
          </p:cNvPr>
          <p:cNvSpPr txBox="1"/>
          <p:nvPr/>
        </p:nvSpPr>
        <p:spPr>
          <a:xfrm>
            <a:off x="660460" y="908371"/>
            <a:ext cx="7841702" cy="25776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MONTH’S CI CHALLENGE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you encounter something that doesn’t happen the way it should…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Notice it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 it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Quantify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it</a:t>
            </a:r>
          </a:p>
          <a:p>
            <a:pPr marL="342900" indent="-342900">
              <a:spcAft>
                <a:spcPts val="3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Talk about it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654AAB2-D6E2-B724-A82F-6B24F6A55FA3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F7060AD-D2B7-44A9-FDD0-D6216F85C1B4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6662E2-7EA1-86DB-3B4F-2282DBF1A767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5D8670-114D-BF93-5F29-6F0E7E246877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0C6AA5-6073-0BD8-12E7-C4CE2BA9AE11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Improvement Corner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27C8F55-ECBA-3035-CDE6-DADD9F352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02F6F-C8BB-FC54-4F50-88FD40D919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408" y="3643090"/>
            <a:ext cx="2514600" cy="251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F48CB3-92A4-56F2-56D9-34643774B1D9}"/>
              </a:ext>
            </a:extLst>
          </p:cNvPr>
          <p:cNvSpPr txBox="1"/>
          <p:nvPr/>
        </p:nvSpPr>
        <p:spPr>
          <a:xfrm>
            <a:off x="3024554" y="2180574"/>
            <a:ext cx="5198533" cy="1015663"/>
          </a:xfrm>
          <a:prstGeom prst="rect">
            <a:avLst/>
          </a:prstGeom>
          <a:solidFill>
            <a:srgbClr val="D4E9E6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more clearly we can see our defects, the better we can identify the problems that are worth solving!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F3954B-E938-426D-EB08-F8E703BDDB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615" y="3643090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12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64D6-A3C0-E6C2-A8D7-45C5D853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B26100FA-5F81-0445-7534-11864280261B}"/>
              </a:ext>
            </a:extLst>
          </p:cNvPr>
          <p:cNvSpPr txBox="1"/>
          <p:nvPr/>
        </p:nvSpPr>
        <p:spPr>
          <a:xfrm>
            <a:off x="660460" y="908371"/>
            <a:ext cx="7841702" cy="340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 a driver, it is critical to be aware of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overhead hazards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Remember these crucial tips when faced with low bridges, underpasses, or other hazards:</a:t>
            </a:r>
          </a:p>
          <a:p>
            <a:pPr marL="34290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 your vehicle’s clearance height</a:t>
            </a:r>
          </a:p>
          <a:p>
            <a:pPr marL="34290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Look ahead for risk</a:t>
            </a:r>
          </a:p>
          <a:p>
            <a:pPr marL="34290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Slow down before you reach a potential overhead hazard</a:t>
            </a:r>
          </a:p>
          <a:p>
            <a:pPr>
              <a:spcBef>
                <a:spcPts val="1200"/>
              </a:spcBef>
              <a:buClr>
                <a:srgbClr val="007DB8"/>
              </a:buClr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are approaching a low bridge, underpass, or narrow road, make sure that you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slow down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 on your hazard lights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aware of signs indicating clearance height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1D84BE-6D77-6D53-E93E-1E8E3AEF47C7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CF9076-1A24-5052-559C-5B733551B3A1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8E0E63-58CA-CFB0-22E5-CFA373F60A76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2E53805-D4FC-6422-FC40-1E95A0A964C4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840994F-B5A7-B164-1C87-9BBC78A81570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for Overhead Hazards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966D85-29EB-3CD8-F0F3-D7D268A9D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2" name="Picture 1" descr="Aluminum Clearance Sign (W12-2)">
            <a:extLst>
              <a:ext uri="{FF2B5EF4-FFF2-40B4-BE49-F238E27FC236}">
                <a16:creationId xmlns:a16="http://schemas.microsoft.com/office/drawing/2014/main" id="{B22C1A8C-37B7-6B48-5F11-27554DC14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897" y="4539181"/>
            <a:ext cx="1828800" cy="1828800"/>
          </a:xfrm>
          <a:prstGeom prst="rect">
            <a:avLst/>
          </a:prstGeom>
        </p:spPr>
      </p:pic>
      <p:pic>
        <p:nvPicPr>
          <p:cNvPr id="3" name="Picture 2" descr="Caution Low Overhead Clearance Sign">
            <a:extLst>
              <a:ext uri="{FF2B5EF4-FFF2-40B4-BE49-F238E27FC236}">
                <a16:creationId xmlns:a16="http://schemas.microsoft.com/office/drawing/2014/main" id="{40C98760-5DBE-CFDC-CED0-27144111B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825" y="4539181"/>
            <a:ext cx="2526839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85DF16-040A-15F3-C3E5-A76783A5CED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92" y="4539181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9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64E74-CEBD-704C-DE6F-CA50E1661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FAB4BF91-05AF-1004-8085-0FCF5BBACE9D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B370EB4-F443-CFEF-A24B-CC5547668B14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7239927-03DD-47D7-3C43-0720173359F5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05A586-D15E-85AF-6FBB-18BE3AA599AC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DF6A98-33FD-8D31-2875-BFEAD2EEDE11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PODZILLA Safety Reminders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C06DBCA-234A-BDB1-4841-FAA1DC893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DA8C13-C6CE-79A1-2CF2-2DF9C1FB7561}"/>
              </a:ext>
            </a:extLst>
          </p:cNvPr>
          <p:cNvGrpSpPr/>
          <p:nvPr/>
        </p:nvGrpSpPr>
        <p:grpSpPr>
          <a:xfrm>
            <a:off x="666716" y="2164874"/>
            <a:ext cx="7810569" cy="3840118"/>
            <a:chOff x="809904" y="1461090"/>
            <a:chExt cx="7810569" cy="38401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F91D51-129F-DBD0-3D89-C9FD7737A934}"/>
                </a:ext>
              </a:extLst>
            </p:cNvPr>
            <p:cNvSpPr txBox="1"/>
            <p:nvPr/>
          </p:nvSpPr>
          <p:spPr>
            <a:xfrm>
              <a:off x="4921171" y="1461090"/>
              <a:ext cx="3699302" cy="830997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 rtlCol="0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Always follow the 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Property Damage 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Prevention Policy</a:t>
              </a:r>
              <a:endParaRPr lang="en-US" sz="160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354E46-9B34-3198-B816-25BBB20A9185}"/>
                </a:ext>
              </a:extLst>
            </p:cNvPr>
            <p:cNvSpPr txBox="1"/>
            <p:nvPr/>
          </p:nvSpPr>
          <p:spPr>
            <a:xfrm>
              <a:off x="5639420" y="3227731"/>
              <a:ext cx="2937054" cy="1077218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When operating near wires, ensure you have 15’ of clearance and remember that wires droop more in high heat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F018EE9-20C2-A966-7C16-D09ED9C505AC}"/>
                </a:ext>
              </a:extLst>
            </p:cNvPr>
            <p:cNvSpPr txBox="1"/>
            <p:nvPr/>
          </p:nvSpPr>
          <p:spPr>
            <a:xfrm>
              <a:off x="809904" y="1481434"/>
              <a:ext cx="3171587" cy="830997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 rtlCol="0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Request customers and others maintain 25’ clearance from the operating area</a:t>
              </a:r>
              <a:endParaRPr lang="en-US" sz="160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F25F98-A130-CFF3-47F8-778FB7E0C064}"/>
                </a:ext>
              </a:extLst>
            </p:cNvPr>
            <p:cNvSpPr txBox="1"/>
            <p:nvPr/>
          </p:nvSpPr>
          <p:spPr>
            <a:xfrm>
              <a:off x="842970" y="3227732"/>
              <a:ext cx="4668631" cy="1077218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 rtlCol="0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When in doubt of clearance,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stop, </a:t>
              </a: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settle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 the PODZILLA (lower the container to the ground so there isn't a suspended load), then go over and look at the overhead obstruction</a:t>
              </a:r>
              <a:endParaRPr lang="en-US" sz="1600" dirty="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3782AD-C06E-5D42-61E4-FF56DE1848FD}"/>
                </a:ext>
              </a:extLst>
            </p:cNvPr>
            <p:cNvSpPr txBox="1"/>
            <p:nvPr/>
          </p:nvSpPr>
          <p:spPr>
            <a:xfrm>
              <a:off x="1574254" y="2477694"/>
              <a:ext cx="7046219" cy="584775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 rtlCol="0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When backing the truck under PODZILLA, try to position for a straight back and back slowly to avoid motor mount impact into the cab protection device</a:t>
              </a:r>
              <a:endParaRPr lang="en-US" sz="160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F80ACD-EB12-DCDD-240F-688DDFBFF9E9}"/>
                </a:ext>
              </a:extLst>
            </p:cNvPr>
            <p:cNvSpPr txBox="1"/>
            <p:nvPr/>
          </p:nvSpPr>
          <p:spPr>
            <a:xfrm>
              <a:off x="842969" y="4470211"/>
              <a:ext cx="7733505" cy="830997"/>
            </a:xfrm>
            <a:prstGeom prst="rect">
              <a:avLst/>
            </a:prstGeom>
            <a:noFill/>
            <a:ln w="12700">
              <a:solidFill>
                <a:srgbClr val="007DB8"/>
              </a:solidFill>
            </a:ln>
          </p:spPr>
          <p:txBody>
            <a:bodyPr wrap="square" rtlCol="0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DB8"/>
                </a:buClr>
                <a:buSzTx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When doing a container flip, ensure you have adequate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room. If you do not, contact your manager for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direction on how and where to complete the container flip safely</a:t>
              </a:r>
              <a:endParaRPr lang="en-US" sz="1600" dirty="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E74E03F-5112-50A6-DD14-BD5D8FEF8F1C}"/>
                </a:ext>
              </a:extLst>
            </p:cNvPr>
            <p:cNvSpPr/>
            <p:nvPr/>
          </p:nvSpPr>
          <p:spPr>
            <a:xfrm>
              <a:off x="842969" y="2459476"/>
              <a:ext cx="639813" cy="622299"/>
            </a:xfrm>
            <a:prstGeom prst="rect">
              <a:avLst/>
            </a:prstGeom>
            <a:solidFill>
              <a:srgbClr val="003544"/>
            </a:solidFill>
            <a:ln>
              <a:solidFill>
                <a:srgbClr val="0035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5618669-9799-BD4D-05D1-D72B2E691E3A}"/>
              </a:ext>
            </a:extLst>
          </p:cNvPr>
          <p:cNvSpPr txBox="1"/>
          <p:nvPr/>
        </p:nvSpPr>
        <p:spPr>
          <a:xfrm>
            <a:off x="2228063" y="1087691"/>
            <a:ext cx="48795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these in mind next </a:t>
            </a:r>
            <a:br>
              <a:rPr lang="en-US" sz="2400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you operate a PODZILLA! </a:t>
            </a:r>
            <a:endParaRPr lang="en-US" sz="2400" dirty="0">
              <a:solidFill>
                <a:srgbClr val="007DB8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507D7-CA21-5582-87A5-997AE582063E}"/>
              </a:ext>
            </a:extLst>
          </p:cNvPr>
          <p:cNvSpPr/>
          <p:nvPr/>
        </p:nvSpPr>
        <p:spPr>
          <a:xfrm>
            <a:off x="3952158" y="2164874"/>
            <a:ext cx="768030" cy="830306"/>
          </a:xfrm>
          <a:prstGeom prst="rect">
            <a:avLst/>
          </a:prstGeom>
          <a:solidFill>
            <a:srgbClr val="003544"/>
          </a:solidFill>
          <a:ln>
            <a:solidFill>
              <a:srgbClr val="0035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white arrows pointing to the side&#10;&#10;Description automatically generated with medium confidence">
            <a:extLst>
              <a:ext uri="{FF2B5EF4-FFF2-40B4-BE49-F238E27FC236}">
                <a16:creationId xmlns:a16="http://schemas.microsoft.com/office/drawing/2014/main" id="{C948B544-8B6E-275E-C84A-72F05070A6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990" y="2110087"/>
            <a:ext cx="830306" cy="830306"/>
          </a:xfrm>
          <a:prstGeom prst="rect">
            <a:avLst/>
          </a:prstGeom>
        </p:spPr>
      </p:pic>
      <p:pic>
        <p:nvPicPr>
          <p:cNvPr id="16" name="Picture 15" descr="A black and white logo&#10;&#10;Description automatically generated">
            <a:extLst>
              <a:ext uri="{FF2B5EF4-FFF2-40B4-BE49-F238E27FC236}">
                <a16:creationId xmlns:a16="http://schemas.microsoft.com/office/drawing/2014/main" id="{EA5BC888-6F97-D229-22AC-2F76C51F12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09" y="3251403"/>
            <a:ext cx="444923" cy="44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13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212525F-A39E-E949-B646-7A5A618EF628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C17491-2CC7-D54F-A971-5F3834E423F7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1CE5D9-D911-8B46-B7E1-C31437EE7A7C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80150E-BD7C-204C-BFE8-1B13B322635C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C877F6-83C6-0646-A081-F71FB0A100A2}"/>
              </a:ext>
            </a:extLst>
          </p:cNvPr>
          <p:cNvSpPr txBox="1"/>
          <p:nvPr/>
        </p:nvSpPr>
        <p:spPr>
          <a:xfrm>
            <a:off x="571175" y="258393"/>
            <a:ext cx="5796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Forget Your Water This Summer!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BBC85D-4097-1D42-8D95-233839BF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B43436-DD12-2788-0DC4-8C0698023385}"/>
              </a:ext>
            </a:extLst>
          </p:cNvPr>
          <p:cNvSpPr txBox="1"/>
          <p:nvPr/>
        </p:nvSpPr>
        <p:spPr>
          <a:xfrm>
            <a:off x="1070830" y="1336291"/>
            <a:ext cx="7002331" cy="400110"/>
          </a:xfrm>
          <a:prstGeom prst="rect">
            <a:avLst/>
          </a:prstGeom>
          <a:solidFill>
            <a:srgbClr val="08354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summer heat is here </a:t>
            </a:r>
            <a:r>
              <a:rPr lang="en-US" dirty="0">
                <a:solidFill>
                  <a:schemeClr val="bg1"/>
                </a:solidFill>
              </a:rPr>
              <a:t>—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remember to stay hydrated!</a:t>
            </a:r>
          </a:p>
        </p:txBody>
      </p:sp>
      <p:pic>
        <p:nvPicPr>
          <p:cNvPr id="10" name="Picture 2" descr="Image">
            <a:extLst>
              <a:ext uri="{FF2B5EF4-FFF2-40B4-BE49-F238E27FC236}">
                <a16:creationId xmlns:a16="http://schemas.microsoft.com/office/drawing/2014/main" id="{A97062E4-7EFD-4864-CEE4-3533BD92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766" y="1969116"/>
            <a:ext cx="5476461" cy="319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56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Drivers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086697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7F7A62-0EB0-4959-BAAF-1F16BD9DB4C1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04F5A1-8597-4453-98DF-DD6040D0CEBB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4CF274-1D5C-48A9-84A2-BB0E7C5E2CD3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3FAF1-22BD-46D0-A27C-F594D53EB022}"/>
              </a:ext>
            </a:extLst>
          </p:cNvPr>
          <p:cNvSpPr txBox="1"/>
          <p:nvPr/>
        </p:nvSpPr>
        <p:spPr>
          <a:xfrm>
            <a:off x="572654" y="249464"/>
            <a:ext cx="601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Clean Inspection Bonuses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74DF2-9307-48CF-BF88-B7965321F83E}"/>
              </a:ext>
            </a:extLst>
          </p:cNvPr>
          <p:cNvSpPr/>
          <p:nvPr/>
        </p:nvSpPr>
        <p:spPr>
          <a:xfrm>
            <a:off x="2013735" y="896868"/>
            <a:ext cx="54225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CONGRATULATIONS </a:t>
            </a:r>
          </a:p>
          <a:p>
            <a:pPr algn="ctr"/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Our July</a:t>
            </a:r>
            <a:b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Inspection Bonus Winners!</a:t>
            </a:r>
            <a:endParaRPr lang="en-US" sz="2400" dirty="0">
              <a:solidFill>
                <a:srgbClr val="CE2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A85F-35AF-481B-9CFE-F7CAC158B33C}"/>
              </a:ext>
            </a:extLst>
          </p:cNvPr>
          <p:cNvSpPr txBox="1"/>
          <p:nvPr/>
        </p:nvSpPr>
        <p:spPr>
          <a:xfrm>
            <a:off x="1860710" y="5871392"/>
            <a:ext cx="627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PODS Safety team is awarding spot bonuses for each clean inspection by state or federal DOT officers!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049C6E25-0C23-4A29-B88B-6F7C75B481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72" y="911885"/>
            <a:ext cx="1431533" cy="143153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E28A6E-AFBF-435F-9CB0-F77A65DF9CF6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27996-3CD8-488E-9547-80FB58171785}"/>
              </a:ext>
            </a:extLst>
          </p:cNvPr>
          <p:cNvSpPr/>
          <p:nvPr/>
        </p:nvSpPr>
        <p:spPr>
          <a:xfrm>
            <a:off x="3612878" y="2637036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 ($50)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2E31BD-E24A-4843-A0DA-7CD86E3C6E91}"/>
              </a:ext>
            </a:extLst>
          </p:cNvPr>
          <p:cNvSpPr/>
          <p:nvPr/>
        </p:nvSpPr>
        <p:spPr>
          <a:xfrm>
            <a:off x="1425942" y="2641987"/>
            <a:ext cx="1951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 ($100)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5B8B4-9CC0-4CD2-AD81-7A90917E506A}"/>
              </a:ext>
            </a:extLst>
          </p:cNvPr>
          <p:cNvSpPr/>
          <p:nvPr/>
        </p:nvSpPr>
        <p:spPr>
          <a:xfrm>
            <a:off x="5573327" y="2647917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 ($50)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B44CC041-195C-45D9-AFAC-CD03A79AC9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34" y="5773630"/>
            <a:ext cx="768376" cy="768374"/>
          </a:xfrm>
          <a:prstGeom prst="rect">
            <a:avLst/>
          </a:prstGeom>
        </p:spPr>
      </p:pic>
      <p:pic>
        <p:nvPicPr>
          <p:cNvPr id="11" name="Picture 10" descr="A magnifying glass over a truck&#10;&#10;Description automatically generated">
            <a:extLst>
              <a:ext uri="{FF2B5EF4-FFF2-40B4-BE49-F238E27FC236}">
                <a16:creationId xmlns:a16="http://schemas.microsoft.com/office/drawing/2014/main" id="{82C2B3AF-F244-40DC-9425-B8AC6BC4E4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5" y="957462"/>
            <a:ext cx="1500808" cy="15008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C05C19-4633-4477-824E-9148E127D52B}"/>
              </a:ext>
            </a:extLst>
          </p:cNvPr>
          <p:cNvSpPr/>
          <p:nvPr/>
        </p:nvSpPr>
        <p:spPr>
          <a:xfrm>
            <a:off x="5634025" y="3034813"/>
            <a:ext cx="1597983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Chance Ackerson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Jimmy Ramento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Axel Rivas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Christopher Schuss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Spencer Vickers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1CA0148-17D1-1A21-3F5B-D9390B5C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93A666-CB1F-7B12-D66E-068E18ED3B47}"/>
              </a:ext>
            </a:extLst>
          </p:cNvPr>
          <p:cNvSpPr txBox="1"/>
          <p:nvPr/>
        </p:nvSpPr>
        <p:spPr>
          <a:xfrm>
            <a:off x="3612878" y="2999685"/>
            <a:ext cx="171938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Isamar Castro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Ramon Escalante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Rowland Holden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Sabino Roman Martin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257A02-5797-4227-CF79-C7EBB1FDF7A5}"/>
              </a:ext>
            </a:extLst>
          </p:cNvPr>
          <p:cNvSpPr txBox="1"/>
          <p:nvPr/>
        </p:nvSpPr>
        <p:spPr>
          <a:xfrm>
            <a:off x="1478725" y="2999685"/>
            <a:ext cx="18461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Jonathan Eardley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Micheala Edwards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Joseph Graham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Eugene Hahn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James Hammers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Cheyenne Haynes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Terrance Jones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James Lamb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Darren Naaktgeboren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Cesar Quijas Aranda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Michael Robinson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Felipe Silva</a:t>
            </a:r>
          </a:p>
        </p:txBody>
      </p:sp>
    </p:spTree>
    <p:extLst>
      <p:ext uri="{BB962C8B-B14F-4D97-AF65-F5344CB8AC3E}">
        <p14:creationId xmlns:p14="http://schemas.microsoft.com/office/powerpoint/2010/main" val="387871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0579F-44FC-94F0-4F44-0580EED3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4F4B05EB-1B24-8B5B-7D60-F9492F8A035E}"/>
              </a:ext>
            </a:extLst>
          </p:cNvPr>
          <p:cNvSpPr txBox="1"/>
          <p:nvPr/>
        </p:nvSpPr>
        <p:spPr>
          <a:xfrm>
            <a:off x="660460" y="947699"/>
            <a:ext cx="7841702" cy="24160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Stay aware of speed limit changes in construction zones!</a:t>
            </a:r>
            <a:endParaRPr lang="en-US" sz="2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Watch for temporary signs indicating a reduction in the speed limit through construction zones.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addition to the danger that speeding in these areas creates, your speed may be noticed by Motive or Law Enforcement—potentially causing a direct hit to your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Score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your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wallet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and your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driver’s license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C7339D2-EB2B-04DD-9CE7-2F13CA85EE9D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E51E78C-96A2-08A5-2F6D-919C90DA1FCB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B26DCDA-56A7-1D89-96F3-13B7B8EA4E62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3CACE25-2880-6271-3539-F4BA8D209806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8E19813-ED52-CBA8-B1C5-9120AABF0BF0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Zone Speed Limits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D047B5D-17CC-0D13-22D5-BEAD8A060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4" name="Picture 3" descr="Highway Work Zones and Signs, Signals, and Barricades - Overview |  Occupational Safety and Health Administration">
            <a:extLst>
              <a:ext uri="{FF2B5EF4-FFF2-40B4-BE49-F238E27FC236}">
                <a16:creationId xmlns:a16="http://schemas.microsoft.com/office/drawing/2014/main" id="{C0D83034-6C6F-5805-4D9D-9D0051423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075" y="3509645"/>
            <a:ext cx="6021849" cy="302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96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49B3-EB39-88CF-0519-5EF5AA617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FC151175-4088-4052-E5B3-C3B651454C59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B89D4DF-B84D-909A-2106-F46C522097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C87DB3-9733-0AA1-5A44-9EF946CEF27D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4D6C5E-A322-758B-7E48-C17E8C72B6B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99D245-E707-FAFC-D976-AFE79EAF123C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Distracted Driving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91BBFE-0728-6D1B-F18B-7F92E9E3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7617EE-380C-F17E-E778-09DC3D845CFC}"/>
              </a:ext>
            </a:extLst>
          </p:cNvPr>
          <p:cNvSpPr txBox="1"/>
          <p:nvPr/>
        </p:nvSpPr>
        <p:spPr>
          <a:xfrm>
            <a:off x="458493" y="950891"/>
            <a:ext cx="8227013" cy="1372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b="1" u="sng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DISTRACTED DRIVING</a:t>
            </a:r>
            <a:endParaRPr lang="en-US" sz="1400" b="1" dirty="0">
              <a:solidFill>
                <a:srgbClr val="083544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en-US" sz="1400" b="1" u="sng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What to look for</a:t>
            </a: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Did I take my eyes from the road for an extended time, or multiple times over a short time?</a:t>
            </a:r>
          </a:p>
          <a:p>
            <a:pPr>
              <a:lnSpc>
                <a:spcPct val="107000"/>
              </a:lnSpc>
              <a:spcAft>
                <a:spcPts val="600"/>
              </a:spcAft>
              <a:buSzPct val="100000"/>
              <a:tabLst>
                <a:tab pos="457200" algn="l"/>
              </a:tabLst>
            </a:pPr>
            <a:r>
              <a:rPr lang="en-US" sz="1400" b="1" u="sng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Tips to avoid distracted driving: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3E1B9-4D2C-F5AC-8998-41E8C85F61C0}"/>
              </a:ext>
            </a:extLst>
          </p:cNvPr>
          <p:cNvSpPr txBox="1"/>
          <p:nvPr/>
        </p:nvSpPr>
        <p:spPr>
          <a:xfrm>
            <a:off x="743021" y="2389089"/>
            <a:ext cx="2087120" cy="707886"/>
          </a:xfrm>
          <a:prstGeom prst="rect">
            <a:avLst/>
          </a:prstGeom>
          <a:solidFill>
            <a:srgbClr val="D4E9E6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As a general rule, if you cannot devote your full attention to driving because of some other activity, it’s a distraction.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325F0-3C30-198C-9E58-7F483D0B4C9D}"/>
              </a:ext>
            </a:extLst>
          </p:cNvPr>
          <p:cNvSpPr txBox="1"/>
          <p:nvPr/>
        </p:nvSpPr>
        <p:spPr>
          <a:xfrm>
            <a:off x="4744506" y="3257477"/>
            <a:ext cx="2612913" cy="707886"/>
          </a:xfrm>
          <a:prstGeom prst="rect">
            <a:avLst/>
          </a:prstGeom>
          <a:solidFill>
            <a:srgbClr val="D4E9E6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If another activity demands your attention, pull off the road and stop your vehicle in a safe place instead of trying to attempt it while driving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977B8C-70E2-D6FB-2044-1D8BC21F6E87}"/>
              </a:ext>
            </a:extLst>
          </p:cNvPr>
          <p:cNvSpPr txBox="1"/>
          <p:nvPr/>
        </p:nvSpPr>
        <p:spPr>
          <a:xfrm>
            <a:off x="5586270" y="2387355"/>
            <a:ext cx="2871815" cy="742896"/>
          </a:xfrm>
          <a:prstGeom prst="rect">
            <a:avLst/>
          </a:prstGeom>
          <a:solidFill>
            <a:srgbClr val="D4E9E6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  <a:buSzPct val="100000"/>
              <a:tabLst>
                <a:tab pos="457200" algn="l"/>
              </a:tabLst>
            </a:pP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Store loose gear, possessions, and other distractions that could roll around in the truck, so you do not feel tempted to reach for them on the floor or the seat.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6F69A3-3820-8F65-C7D8-87244BF807BD}"/>
              </a:ext>
            </a:extLst>
          </p:cNvPr>
          <p:cNvSpPr txBox="1"/>
          <p:nvPr/>
        </p:nvSpPr>
        <p:spPr>
          <a:xfrm>
            <a:off x="1786581" y="3245549"/>
            <a:ext cx="2360517" cy="742896"/>
          </a:xfrm>
          <a:prstGeom prst="rect">
            <a:avLst/>
          </a:prstGeom>
          <a:solidFill>
            <a:srgbClr val="D4E9E6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  <a:buSzPct val="100000"/>
              <a:tabLst>
                <a:tab pos="457200" algn="l"/>
              </a:tabLst>
            </a:pP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Make adjustments before you get underway. This includes adjusting your seat, mirrors and climate controls before hitting the road.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A4A419-56D1-3750-552F-FAE04C80F476}"/>
              </a:ext>
            </a:extLst>
          </p:cNvPr>
          <p:cNvSpPr txBox="1"/>
          <p:nvPr/>
        </p:nvSpPr>
        <p:spPr>
          <a:xfrm>
            <a:off x="3361439" y="2473375"/>
            <a:ext cx="1693533" cy="574324"/>
          </a:xfrm>
          <a:prstGeom prst="rect">
            <a:avLst/>
          </a:prstGeom>
          <a:solidFill>
            <a:srgbClr val="D4E9E6"/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  <a:buSzPct val="100000"/>
              <a:tabLst>
                <a:tab pos="457200" algn="l"/>
              </a:tabLst>
            </a:pPr>
            <a:r>
              <a:rPr lang="en-US" sz="1000" dirty="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Snack smart! Eat meals or snacks before or after your trip – not while driving.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C42E2C2-3AB5-9A64-3A0D-CF4343CAB2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3552"/>
              </p:ext>
            </p:extLst>
          </p:nvPr>
        </p:nvGraphicFramePr>
        <p:xfrm>
          <a:off x="1329122" y="4492798"/>
          <a:ext cx="6379316" cy="1488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829">
                  <a:extLst>
                    <a:ext uri="{9D8B030D-6E8A-4147-A177-3AD203B41FA5}">
                      <a16:colId xmlns:a16="http://schemas.microsoft.com/office/drawing/2014/main" val="3282088713"/>
                    </a:ext>
                  </a:extLst>
                </a:gridCol>
                <a:gridCol w="1594829">
                  <a:extLst>
                    <a:ext uri="{9D8B030D-6E8A-4147-A177-3AD203B41FA5}">
                      <a16:colId xmlns:a16="http://schemas.microsoft.com/office/drawing/2014/main" val="4217427344"/>
                    </a:ext>
                  </a:extLst>
                </a:gridCol>
                <a:gridCol w="1621611">
                  <a:extLst>
                    <a:ext uri="{9D8B030D-6E8A-4147-A177-3AD203B41FA5}">
                      <a16:colId xmlns:a16="http://schemas.microsoft.com/office/drawing/2014/main" val="3919657905"/>
                    </a:ext>
                  </a:extLst>
                </a:gridCol>
                <a:gridCol w="1568047">
                  <a:extLst>
                    <a:ext uri="{9D8B030D-6E8A-4147-A177-3AD203B41FA5}">
                      <a16:colId xmlns:a16="http://schemas.microsoft.com/office/drawing/2014/main" val="3671507750"/>
                    </a:ext>
                  </a:extLst>
                </a:gridCol>
              </a:tblGrid>
              <a:tr h="619976"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105572"/>
                  </a:ext>
                </a:extLst>
              </a:tr>
              <a:tr h="868422"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VISUAL</a:t>
                      </a:r>
                    </a:p>
                    <a:p>
                      <a:pPr algn="ctr"/>
                      <a:r>
                        <a:rPr lang="en-US" sz="900" b="0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Looking at something other than the road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AUDITORY</a:t>
                      </a:r>
                    </a:p>
                    <a:p>
                      <a:pPr algn="ctr"/>
                      <a:r>
                        <a:rPr lang="en-US" sz="900" b="0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Using devices that keep you from hearing the road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  <a:p>
                      <a:pPr algn="ctr"/>
                      <a:r>
                        <a:rPr lang="en-US" sz="900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Manipulating something other than the steering wheel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Cognitive</a:t>
                      </a:r>
                    </a:p>
                    <a:p>
                      <a:pPr algn="ctr"/>
                      <a:r>
                        <a:rPr lang="en-US" sz="900" dirty="0">
                          <a:solidFill>
                            <a:srgbClr val="083544"/>
                          </a:solidFill>
                          <a:latin typeface="Arial" panose="020B0604020202020204" pitchFamily="34" charset="0"/>
                          <a:ea typeface="Open Sans" panose="020B0606030504020204" pitchFamily="34" charset="0"/>
                          <a:cs typeface="Arial" panose="020B0604020202020204" pitchFamily="34" charset="0"/>
                        </a:rPr>
                        <a:t>Thinking about something other than driving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33373"/>
                  </a:ext>
                </a:extLst>
              </a:tr>
            </a:tbl>
          </a:graphicData>
        </a:graphic>
      </p:graphicFrame>
      <p:pic>
        <p:nvPicPr>
          <p:cNvPr id="19" name="Picture 18" descr="A blue eye with a black background&#10;&#10;AI-generated content may be incorrect.">
            <a:extLst>
              <a:ext uri="{FF2B5EF4-FFF2-40B4-BE49-F238E27FC236}">
                <a16:creationId xmlns:a16="http://schemas.microsoft.com/office/drawing/2014/main" id="{CF460C55-0808-ECAA-6EC2-7948495B4F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819" y="4472382"/>
            <a:ext cx="615122" cy="615122"/>
          </a:xfrm>
          <a:prstGeom prst="rect">
            <a:avLst/>
          </a:prstGeom>
        </p:spPr>
      </p:pic>
      <p:pic>
        <p:nvPicPr>
          <p:cNvPr id="21" name="Picture 20" descr="A blue ear with black background&#10;&#10;AI-generated content may be incorrect.">
            <a:extLst>
              <a:ext uri="{FF2B5EF4-FFF2-40B4-BE49-F238E27FC236}">
                <a16:creationId xmlns:a16="http://schemas.microsoft.com/office/drawing/2014/main" id="{320106A7-A612-D226-1DBC-D703FEC242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391" y="4544359"/>
            <a:ext cx="513056" cy="513056"/>
          </a:xfrm>
          <a:prstGeom prst="rect">
            <a:avLst/>
          </a:prstGeom>
        </p:spPr>
      </p:pic>
      <p:pic>
        <p:nvPicPr>
          <p:cNvPr id="23" name="Picture 22" descr="A blue hand with black background&#10;&#10;AI-generated content may be incorrect.">
            <a:extLst>
              <a:ext uri="{FF2B5EF4-FFF2-40B4-BE49-F238E27FC236}">
                <a16:creationId xmlns:a16="http://schemas.microsoft.com/office/drawing/2014/main" id="{8D2083AF-2394-DC78-260D-56904EDAEDE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60" y="4533248"/>
            <a:ext cx="513055" cy="513055"/>
          </a:xfrm>
          <a:prstGeom prst="rect">
            <a:avLst/>
          </a:prstGeom>
        </p:spPr>
      </p:pic>
      <p:pic>
        <p:nvPicPr>
          <p:cNvPr id="25" name="Picture 24" descr="A blue and black thought bubble&#10;&#10;AI-generated content may be incorrect.">
            <a:extLst>
              <a:ext uri="{FF2B5EF4-FFF2-40B4-BE49-F238E27FC236}">
                <a16:creationId xmlns:a16="http://schemas.microsoft.com/office/drawing/2014/main" id="{6708BEB5-5559-1D1E-46A7-6EDB99C5A1A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887" y="4567544"/>
            <a:ext cx="488591" cy="48859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7EF0F7-FFFF-E625-336E-214E1C769FAA}"/>
              </a:ext>
            </a:extLst>
          </p:cNvPr>
          <p:cNvSpPr txBox="1"/>
          <p:nvPr/>
        </p:nvSpPr>
        <p:spPr>
          <a:xfrm>
            <a:off x="1941362" y="4155552"/>
            <a:ext cx="51969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u="sng">
                <a:solidFill>
                  <a:srgbClr val="CE20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NOT TO DO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C77E6-4F37-70CD-8BC4-DBC828D84D6A}"/>
              </a:ext>
            </a:extLst>
          </p:cNvPr>
          <p:cNvSpPr/>
          <p:nvPr/>
        </p:nvSpPr>
        <p:spPr>
          <a:xfrm>
            <a:off x="1333498" y="4110910"/>
            <a:ext cx="6412693" cy="1650793"/>
          </a:xfrm>
          <a:prstGeom prst="rect">
            <a:avLst/>
          </a:prstGeom>
          <a:noFill/>
          <a:ln>
            <a:solidFill>
              <a:srgbClr val="CE20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94EAFF-997E-B824-FEFF-BEF72DB5103F}"/>
              </a:ext>
            </a:extLst>
          </p:cNvPr>
          <p:cNvSpPr txBox="1"/>
          <p:nvPr/>
        </p:nvSpPr>
        <p:spPr>
          <a:xfrm>
            <a:off x="372952" y="5908282"/>
            <a:ext cx="839240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u="sng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THE “WHY”</a:t>
            </a:r>
          </a:p>
          <a:p>
            <a:pPr algn="ctr">
              <a:spcAft>
                <a:spcPts val="600"/>
              </a:spcAft>
            </a:pPr>
            <a:r>
              <a:rPr lang="en-US" sz="1000" b="1">
                <a:solidFill>
                  <a:srgbClr val="CE202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Each day</a:t>
            </a: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, approximately </a:t>
            </a:r>
            <a:r>
              <a:rPr lang="en-US" sz="1000" b="1">
                <a:solidFill>
                  <a:srgbClr val="CE202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9 people are killed </a:t>
            </a: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and </a:t>
            </a:r>
            <a:r>
              <a:rPr lang="en-US" sz="1000" b="1">
                <a:solidFill>
                  <a:srgbClr val="CE202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1,000 people are injured</a:t>
            </a:r>
            <a:r>
              <a:rPr lang="en-US" sz="1000">
                <a:solidFill>
                  <a:srgbClr val="CE202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in crashes reported to involve a distracted driver. A recent study found that </a:t>
            </a:r>
            <a:r>
              <a:rPr lang="en-US" sz="1000" b="1">
                <a:solidFill>
                  <a:srgbClr val="CE202F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71% of large-truck crashes </a:t>
            </a:r>
            <a:r>
              <a:rPr lang="en-US" sz="1000">
                <a:solidFill>
                  <a:srgbClr val="083544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occurred when the truck driver was doing something besides driving the truck.</a:t>
            </a:r>
          </a:p>
        </p:txBody>
      </p:sp>
    </p:spTree>
    <p:extLst>
      <p:ext uri="{BB962C8B-B14F-4D97-AF65-F5344CB8AC3E}">
        <p14:creationId xmlns:p14="http://schemas.microsoft.com/office/powerpoint/2010/main" val="379665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79BFA7154744CA6591099AF888301" ma:contentTypeVersion="17" ma:contentTypeDescription="Create a new document." ma:contentTypeScope="" ma:versionID="ab42cba6392b35d17b64f9a89ccf088e">
  <xsd:schema xmlns:xsd="http://www.w3.org/2001/XMLSchema" xmlns:xs="http://www.w3.org/2001/XMLSchema" xmlns:p="http://schemas.microsoft.com/office/2006/metadata/properties" xmlns:ns3="f0084ec9-6eed-4194-8cc2-8e4a628da7c0" xmlns:ns4="117817fc-c12c-452f-829e-653ecf030796" targetNamespace="http://schemas.microsoft.com/office/2006/metadata/properties" ma:root="true" ma:fieldsID="118650170db565aa3485f683874da283" ns3:_="" ns4:_="">
    <xsd:import namespace="f0084ec9-6eed-4194-8cc2-8e4a628da7c0"/>
    <xsd:import namespace="117817fc-c12c-452f-829e-653ecf0307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84ec9-6eed-4194-8cc2-8e4a628da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817fc-c12c-452f-829e-653ecf03079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0084ec9-6eed-4194-8cc2-8e4a628da7c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DAE7E6-DA0D-471F-87CF-4BD3B853EE91}">
  <ds:schemaRefs>
    <ds:schemaRef ds:uri="117817fc-c12c-452f-829e-653ecf030796"/>
    <ds:schemaRef ds:uri="f0084ec9-6eed-4194-8cc2-8e4a628da7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7CFA59-F238-45E8-B97C-65320B7DABAB}">
  <ds:schemaRefs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117817fc-c12c-452f-829e-653ecf030796"/>
    <ds:schemaRef ds:uri="f0084ec9-6eed-4194-8cc2-8e4a628da7c0"/>
  </ds:schemaRefs>
</ds:datastoreItem>
</file>

<file path=customXml/itemProps3.xml><?xml version="1.0" encoding="utf-8"?>
<ds:datastoreItem xmlns:ds="http://schemas.openxmlformats.org/officeDocument/2006/customXml" ds:itemID="{B39F45A1-E9A6-41A5-A1A4-CDDB4DEDFB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16076</TotalTime>
  <Words>850</Words>
  <Application>Microsoft Office PowerPoint</Application>
  <PresentationFormat>On-screen Show (4:3)</PresentationFormat>
  <Paragraphs>86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Open Sans</vt:lpstr>
      <vt:lpstr>STIXGeneral-Regular</vt:lpstr>
      <vt:lpstr>Wingdings</vt:lpstr>
      <vt:lpstr>Office Theme</vt:lpstr>
      <vt:lpstr>PODS</vt:lpstr>
      <vt:lpstr>September Huddle</vt:lpstr>
      <vt:lpstr>All Associates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Drivers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Lot</dc:title>
  <dc:creator>Robin McGowan</dc:creator>
  <cp:lastModifiedBy>Taylor Jenkins</cp:lastModifiedBy>
  <cp:revision>11</cp:revision>
  <cp:lastPrinted>2024-12-02T14:47:09Z</cp:lastPrinted>
  <dcterms:created xsi:type="dcterms:W3CDTF">2022-10-19T14:39:50Z</dcterms:created>
  <dcterms:modified xsi:type="dcterms:W3CDTF">2026-09-04T13:22:43Z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0x010100DA179BFA7154744CA6591099AF888301</vt:lpwstr>
  </property>
</Properties>
</file>