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48" r:id="rId4"/>
  </p:sldMasterIdLst>
  <p:notesMasterIdLst>
    <p:notesMasterId r:id="rId20"/>
  </p:notesMasterIdLst>
  <p:sldIdLst>
    <p:sldId id="2147482414" r:id="rId5"/>
    <p:sldId id="2147482415" r:id="rId6"/>
    <p:sldId id="2147482416" r:id="rId7"/>
    <p:sldId id="2147375891" r:id="rId8"/>
    <p:sldId id="2147375889" r:id="rId9"/>
    <p:sldId id="2147482417" r:id="rId10"/>
    <p:sldId id="2147482418" r:id="rId11"/>
    <p:sldId id="2147482419" r:id="rId12"/>
    <p:sldId id="2147482420" r:id="rId13"/>
    <p:sldId id="2147482422" r:id="rId14"/>
    <p:sldId id="2147482423" r:id="rId15"/>
    <p:sldId id="2147482424" r:id="rId16"/>
    <p:sldId id="2147482425" r:id="rId17"/>
    <p:sldId id="2147482426" r:id="rId18"/>
    <p:sldId id="2147482427" r:id="rId19"/>
  </p:sldIdLst>
  <p:sldSz cx="9144000" cy="6858000" type="screen4x3"/>
  <p:notesSz cx="7315200" cy="96012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3120" userDrawn="1">
          <p15:clr>
            <a:srgbClr val="A4A3A4"/>
          </p15:clr>
        </p15:guide>
        <p15:guide id="4" orient="horz" pos="4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129C15"/>
    <a:srgbClr val="CE202F"/>
    <a:srgbClr val="C3CFE1"/>
    <a:srgbClr val="3C3C3C"/>
    <a:srgbClr val="364D6E"/>
    <a:srgbClr val="019AD6"/>
    <a:srgbClr val="6F8DB9"/>
    <a:srgbClr val="FFC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890" y="90"/>
      </p:cViewPr>
      <p:guideLst>
        <p:guide pos="2880"/>
        <p:guide orient="horz" pos="3120"/>
        <p:guide orient="horz" pos="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tt Schnitzius" userId="82bde224-7720-40ea-86e0-80ed09c577ed" providerId="ADAL" clId="{5992471C-0CC6-42E5-B396-552317AD203B}"/>
    <pc:docChg chg="custSel addSld delSld modSld">
      <pc:chgData name="Brett Schnitzius" userId="82bde224-7720-40ea-86e0-80ed09c577ed" providerId="ADAL" clId="{5992471C-0CC6-42E5-B396-552317AD203B}" dt="2026-08-07T18:01:22.048" v="1368" actId="20577"/>
      <pc:docMkLst>
        <pc:docMk/>
      </pc:docMkLst>
      <pc:sldChg chg="modSp add mod">
        <pc:chgData name="Brett Schnitzius" userId="82bde224-7720-40ea-86e0-80ed09c577ed" providerId="ADAL" clId="{5992471C-0CC6-42E5-B396-552317AD203B}" dt="2026-07-29T12:26:05.003" v="922" actId="207"/>
        <pc:sldMkLst>
          <pc:docMk/>
          <pc:sldMk cId="0" sldId="2147375889"/>
        </pc:sldMkLst>
        <pc:spChg chg="mod">
          <ac:chgData name="Brett Schnitzius" userId="82bde224-7720-40ea-86e0-80ed09c577ed" providerId="ADAL" clId="{5992471C-0CC6-42E5-B396-552317AD203B}" dt="2026-07-29T12:26:05.003" v="922" actId="207"/>
          <ac:spMkLst>
            <pc:docMk/>
            <pc:sldMk cId="0" sldId="2147375889"/>
            <ac:spMk id="3" creationId="{00000000-0000-0000-0000-000000000000}"/>
          </ac:spMkLst>
        </pc:spChg>
      </pc:sldChg>
      <pc:sldChg chg="addSp modSp add mod">
        <pc:chgData name="Brett Schnitzius" userId="82bde224-7720-40ea-86e0-80ed09c577ed" providerId="ADAL" clId="{5992471C-0CC6-42E5-B396-552317AD203B}" dt="2026-08-07T18:01:22.048" v="1368" actId="20577"/>
        <pc:sldMkLst>
          <pc:docMk/>
          <pc:sldMk cId="0" sldId="2147375891"/>
        </pc:sldMkLst>
        <pc:spChg chg="add mod">
          <ac:chgData name="Brett Schnitzius" userId="82bde224-7720-40ea-86e0-80ed09c577ed" providerId="ADAL" clId="{5992471C-0CC6-42E5-B396-552317AD203B}" dt="2026-08-07T18:01:22.048" v="1368" actId="20577"/>
          <ac:spMkLst>
            <pc:docMk/>
            <pc:sldMk cId="0" sldId="2147375891"/>
            <ac:spMk id="3" creationId="{219F1ACB-0636-1A7B-B3C9-39E4A10A11B5}"/>
          </ac:spMkLst>
        </pc:spChg>
        <pc:graphicFrameChg chg="mod">
          <ac:chgData name="Brett Schnitzius" userId="82bde224-7720-40ea-86e0-80ed09c577ed" providerId="ADAL" clId="{5992471C-0CC6-42E5-B396-552317AD203B}" dt="2026-07-29T12:33:28.416" v="1255" actId="14100"/>
          <ac:graphicFrameMkLst>
            <pc:docMk/>
            <pc:sldMk cId="0" sldId="2147375891"/>
            <ac:graphicFrameMk id="5" creationId="{00000000-0000-0000-0000-000000000000}"/>
          </ac:graphicFrameMkLst>
        </pc:graphicFrameChg>
      </pc:sldChg>
      <pc:sldChg chg="modSp mod">
        <pc:chgData name="Brett Schnitzius" userId="82bde224-7720-40ea-86e0-80ed09c577ed" providerId="ADAL" clId="{5992471C-0CC6-42E5-B396-552317AD203B}" dt="2026-08-07T11:26:39.038" v="1364" actId="20577"/>
        <pc:sldMkLst>
          <pc:docMk/>
          <pc:sldMk cId="0" sldId="2147482414"/>
        </pc:sldMkLst>
        <pc:spChg chg="mod">
          <ac:chgData name="Brett Schnitzius" userId="82bde224-7720-40ea-86e0-80ed09c577ed" providerId="ADAL" clId="{5992471C-0CC6-42E5-B396-552317AD203B}" dt="2026-08-07T11:26:39.038" v="1364" actId="20577"/>
          <ac:spMkLst>
            <pc:docMk/>
            <pc:sldMk cId="0" sldId="2147482414"/>
            <ac:spMk id="3" creationId="{00000000-0000-0000-0000-000000000000}"/>
          </ac:spMkLst>
        </pc:spChg>
      </pc:sldChg>
      <pc:sldChg chg="modSp mod">
        <pc:chgData name="Brett Schnitzius" userId="82bde224-7720-40ea-86e0-80ed09c577ed" providerId="ADAL" clId="{5992471C-0CC6-42E5-B396-552317AD203B}" dt="2026-07-29T12:13:39.374" v="624" actId="20577"/>
        <pc:sldMkLst>
          <pc:docMk/>
          <pc:sldMk cId="0" sldId="2147482415"/>
        </pc:sldMkLst>
        <pc:spChg chg="mod">
          <ac:chgData name="Brett Schnitzius" userId="82bde224-7720-40ea-86e0-80ed09c577ed" providerId="ADAL" clId="{5992471C-0CC6-42E5-B396-552317AD203B}" dt="2026-07-29T12:13:39.374" v="624" actId="20577"/>
          <ac:spMkLst>
            <pc:docMk/>
            <pc:sldMk cId="0" sldId="2147482415"/>
            <ac:spMk id="2" creationId="{00000000-0000-0000-0000-000000000000}"/>
          </ac:spMkLst>
        </pc:spChg>
      </pc:sldChg>
      <pc:sldChg chg="modSp mod">
        <pc:chgData name="Brett Schnitzius" userId="82bde224-7720-40ea-86e0-80ed09c577ed" providerId="ADAL" clId="{5992471C-0CC6-42E5-B396-552317AD203B}" dt="2026-07-29T14:30:10.974" v="1355" actId="313"/>
        <pc:sldMkLst>
          <pc:docMk/>
          <pc:sldMk cId="0" sldId="2147482416"/>
        </pc:sldMkLst>
        <pc:spChg chg="mod">
          <ac:chgData name="Brett Schnitzius" userId="82bde224-7720-40ea-86e0-80ed09c577ed" providerId="ADAL" clId="{5992471C-0CC6-42E5-B396-552317AD203B}" dt="2026-07-29T14:30:10.974" v="1355" actId="313"/>
          <ac:spMkLst>
            <pc:docMk/>
            <pc:sldMk cId="0" sldId="2147482416"/>
            <ac:spMk id="3" creationId="{00000000-0000-0000-0000-000000000000}"/>
          </ac:spMkLst>
        </pc:spChg>
      </pc:sldChg>
      <pc:sldChg chg="delSp modSp mod">
        <pc:chgData name="Brett Schnitzius" userId="82bde224-7720-40ea-86e0-80ed09c577ed" providerId="ADAL" clId="{5992471C-0CC6-42E5-B396-552317AD203B}" dt="2026-07-29T12:26:17.472" v="923" actId="207"/>
        <pc:sldMkLst>
          <pc:docMk/>
          <pc:sldMk cId="0" sldId="2147482417"/>
        </pc:sldMkLst>
        <pc:spChg chg="mod">
          <ac:chgData name="Brett Schnitzius" userId="82bde224-7720-40ea-86e0-80ed09c577ed" providerId="ADAL" clId="{5992471C-0CC6-42E5-B396-552317AD203B}" dt="2026-07-29T12:26:17.472" v="923" actId="207"/>
          <ac:spMkLst>
            <pc:docMk/>
            <pc:sldMk cId="0" sldId="2147482417"/>
            <ac:spMk id="3" creationId="{00000000-0000-0000-0000-000000000000}"/>
          </ac:spMkLst>
        </pc:spChg>
      </pc:sldChg>
      <pc:sldChg chg="delSp modSp mod">
        <pc:chgData name="Brett Schnitzius" userId="82bde224-7720-40ea-86e0-80ed09c577ed" providerId="ADAL" clId="{5992471C-0CC6-42E5-B396-552317AD203B}" dt="2026-07-29T12:26:23.873" v="924" actId="207"/>
        <pc:sldMkLst>
          <pc:docMk/>
          <pc:sldMk cId="0" sldId="2147482418"/>
        </pc:sldMkLst>
        <pc:spChg chg="mod">
          <ac:chgData name="Brett Schnitzius" userId="82bde224-7720-40ea-86e0-80ed09c577ed" providerId="ADAL" clId="{5992471C-0CC6-42E5-B396-552317AD203B}" dt="2026-07-29T12:26:23.873" v="924" actId="207"/>
          <ac:spMkLst>
            <pc:docMk/>
            <pc:sldMk cId="0" sldId="2147482418"/>
            <ac:spMk id="3" creationId="{00000000-0000-0000-0000-000000000000}"/>
          </ac:spMkLst>
        </pc:spChg>
      </pc:sldChg>
      <pc:sldChg chg="delSp modSp mod">
        <pc:chgData name="Brett Schnitzius" userId="82bde224-7720-40ea-86e0-80ed09c577ed" providerId="ADAL" clId="{5992471C-0CC6-42E5-B396-552317AD203B}" dt="2026-07-29T12:26:33.149" v="925" actId="207"/>
        <pc:sldMkLst>
          <pc:docMk/>
          <pc:sldMk cId="0" sldId="2147482419"/>
        </pc:sldMkLst>
        <pc:spChg chg="mod">
          <ac:chgData name="Brett Schnitzius" userId="82bde224-7720-40ea-86e0-80ed09c577ed" providerId="ADAL" clId="{5992471C-0CC6-42E5-B396-552317AD203B}" dt="2026-07-29T12:26:33.149" v="925" actId="207"/>
          <ac:spMkLst>
            <pc:docMk/>
            <pc:sldMk cId="0" sldId="2147482419"/>
            <ac:spMk id="3" creationId="{00000000-0000-0000-0000-000000000000}"/>
          </ac:spMkLst>
        </pc:spChg>
      </pc:sldChg>
      <pc:sldChg chg="delSp modSp mod">
        <pc:chgData name="Brett Schnitzius" userId="82bde224-7720-40ea-86e0-80ed09c577ed" providerId="ADAL" clId="{5992471C-0CC6-42E5-B396-552317AD203B}" dt="2026-07-29T12:26:40.432" v="926" actId="207"/>
        <pc:sldMkLst>
          <pc:docMk/>
          <pc:sldMk cId="0" sldId="2147482420"/>
        </pc:sldMkLst>
        <pc:spChg chg="mod">
          <ac:chgData name="Brett Schnitzius" userId="82bde224-7720-40ea-86e0-80ed09c577ed" providerId="ADAL" clId="{5992471C-0CC6-42E5-B396-552317AD203B}" dt="2026-07-29T12:26:40.432" v="926" actId="207"/>
          <ac:spMkLst>
            <pc:docMk/>
            <pc:sldMk cId="0" sldId="2147482420"/>
            <ac:spMk id="3" creationId="{00000000-0000-0000-0000-000000000000}"/>
          </ac:spMkLst>
        </pc:spChg>
      </pc:sldChg>
      <pc:sldChg chg="delSp modSp mod">
        <pc:chgData name="Brett Schnitzius" userId="82bde224-7720-40ea-86e0-80ed09c577ed" providerId="ADAL" clId="{5992471C-0CC6-42E5-B396-552317AD203B}" dt="2026-07-29T12:26:50.233" v="927" actId="207"/>
        <pc:sldMkLst>
          <pc:docMk/>
          <pc:sldMk cId="0" sldId="2147482422"/>
        </pc:sldMkLst>
        <pc:spChg chg="mod">
          <ac:chgData name="Brett Schnitzius" userId="82bde224-7720-40ea-86e0-80ed09c577ed" providerId="ADAL" clId="{5992471C-0CC6-42E5-B396-552317AD203B}" dt="2026-07-29T12:26:50.233" v="927" actId="207"/>
          <ac:spMkLst>
            <pc:docMk/>
            <pc:sldMk cId="0" sldId="2147482422"/>
            <ac:spMk id="3" creationId="{00000000-0000-0000-0000-000000000000}"/>
          </ac:spMkLst>
        </pc:spChg>
      </pc:sldChg>
      <pc:sldChg chg="modSp mod">
        <pc:chgData name="Brett Schnitzius" userId="82bde224-7720-40ea-86e0-80ed09c577ed" providerId="ADAL" clId="{5992471C-0CC6-42E5-B396-552317AD203B}" dt="2026-07-29T12:26:56.930" v="928" actId="207"/>
        <pc:sldMkLst>
          <pc:docMk/>
          <pc:sldMk cId="0" sldId="2147482423"/>
        </pc:sldMkLst>
        <pc:spChg chg="mod">
          <ac:chgData name="Brett Schnitzius" userId="82bde224-7720-40ea-86e0-80ed09c577ed" providerId="ADAL" clId="{5992471C-0CC6-42E5-B396-552317AD203B}" dt="2026-07-29T12:26:56.930" v="928" actId="207"/>
          <ac:spMkLst>
            <pc:docMk/>
            <pc:sldMk cId="0" sldId="2147482423"/>
            <ac:spMk id="2" creationId="{00000000-0000-0000-0000-000000000000}"/>
          </ac:spMkLst>
        </pc:spChg>
      </pc:sldChg>
      <pc:sldChg chg="delSp modSp mod">
        <pc:chgData name="Brett Schnitzius" userId="82bde224-7720-40ea-86e0-80ed09c577ed" providerId="ADAL" clId="{5992471C-0CC6-42E5-B396-552317AD203B}" dt="2026-07-29T12:29:04.154" v="1012" actId="14100"/>
        <pc:sldMkLst>
          <pc:docMk/>
          <pc:sldMk cId="0" sldId="2147482424"/>
        </pc:sldMkLst>
        <pc:spChg chg="mod">
          <ac:chgData name="Brett Schnitzius" userId="82bde224-7720-40ea-86e0-80ed09c577ed" providerId="ADAL" clId="{5992471C-0CC6-42E5-B396-552317AD203B}" dt="2026-07-29T12:29:04.154" v="1012" actId="14100"/>
          <ac:spMkLst>
            <pc:docMk/>
            <pc:sldMk cId="0" sldId="2147482424"/>
            <ac:spMk id="3" creationId="{00000000-0000-0000-0000-000000000000}"/>
          </ac:spMkLst>
        </pc:spChg>
      </pc:sldChg>
      <pc:sldChg chg="delSp modSp mod">
        <pc:chgData name="Brett Schnitzius" userId="82bde224-7720-40ea-86e0-80ed09c577ed" providerId="ADAL" clId="{5992471C-0CC6-42E5-B396-552317AD203B}" dt="2026-07-29T12:29:18.532" v="1013" actId="207"/>
        <pc:sldMkLst>
          <pc:docMk/>
          <pc:sldMk cId="0" sldId="2147482425"/>
        </pc:sldMkLst>
        <pc:spChg chg="mod">
          <ac:chgData name="Brett Schnitzius" userId="82bde224-7720-40ea-86e0-80ed09c577ed" providerId="ADAL" clId="{5992471C-0CC6-42E5-B396-552317AD203B}" dt="2026-07-29T12:29:18.532" v="1013" actId="207"/>
          <ac:spMkLst>
            <pc:docMk/>
            <pc:sldMk cId="0" sldId="2147482425"/>
            <ac:spMk id="3" creationId="{00000000-0000-0000-0000-000000000000}"/>
          </ac:spMkLst>
        </pc:spChg>
      </pc:sldChg>
      <pc:sldChg chg="modSp mod">
        <pc:chgData name="Brett Schnitzius" userId="82bde224-7720-40ea-86e0-80ed09c577ed" providerId="ADAL" clId="{5992471C-0CC6-42E5-B396-552317AD203B}" dt="2026-07-29T12:34:29.835" v="1262" actId="113"/>
        <pc:sldMkLst>
          <pc:docMk/>
          <pc:sldMk cId="0" sldId="2147482426"/>
        </pc:sldMkLst>
        <pc:spChg chg="mod">
          <ac:chgData name="Brett Schnitzius" userId="82bde224-7720-40ea-86e0-80ed09c577ed" providerId="ADAL" clId="{5992471C-0CC6-42E5-B396-552317AD203B}" dt="2026-07-29T12:34:29.835" v="1262" actId="113"/>
          <ac:spMkLst>
            <pc:docMk/>
            <pc:sldMk cId="0" sldId="2147482426"/>
            <ac:spMk id="3" creationId="{00000000-0000-0000-0000-000000000000}"/>
          </ac:spMkLst>
        </pc:spChg>
      </pc:sldChg>
      <pc:sldChg chg="delSp modSp mod">
        <pc:chgData name="Brett Schnitzius" userId="82bde224-7720-40ea-86e0-80ed09c577ed" providerId="ADAL" clId="{5992471C-0CC6-42E5-B396-552317AD203B}" dt="2026-07-29T12:30:16.292" v="1087" actId="21"/>
        <pc:sldMkLst>
          <pc:docMk/>
          <pc:sldMk cId="0" sldId="214748242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r>
              <a:rPr lang="en-US" sz="1600" b="1"/>
              <a:t>Estimated Annual Fuel Cost per Truck, by Idling Habit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Estimated Annual Fuel Cost per Truck</c:v>
                </c:pt>
              </c:strCache>
            </c:strRef>
          </c:tx>
          <c:spPr>
            <a:solidFill>
              <a:srgbClr val="E81F2C"/>
            </a:solidFill>
          </c:spPr>
          <c:invertIfNegative val="1"/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 Hour/Day</c:v>
                </c:pt>
                <c:pt idx="1">
                  <c:v>3 Hours/Day</c:v>
                </c:pt>
                <c:pt idx="2">
                  <c:v>6 Hours/Day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800</c:v>
                </c:pt>
                <c:pt idx="1">
                  <c:v>2400</c:v>
                </c:pt>
                <c:pt idx="2">
                  <c:v>4800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87E-4EA3-A7DB-724C3948381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6E6E6"/>
              </a:solidFill>
            </a:ln>
          </c:spPr>
        </c:majorGridlines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6664" tIns="48331" rIns="96664" bIns="48331" rtlCol="0"/>
          <a:lstStyle>
            <a:lvl1pPr algn="l">
              <a:defRPr sz="13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6664" tIns="48331" rIns="96664" bIns="48331" rtlCol="0"/>
          <a:lstStyle>
            <a:lvl1pPr algn="r">
              <a:defRPr sz="1300" b="0" i="0">
                <a:latin typeface="Arial" panose="020B0604020202020204" pitchFamily="34" charset="0"/>
              </a:defRPr>
            </a:lvl1pPr>
          </a:lstStyle>
          <a:p>
            <a:fld id="{9996C222-0E63-A94A-A20E-F606DE833AC1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4" tIns="48331" rIns="96664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64" tIns="48331" rIns="96664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64" tIns="48331" rIns="96664" bIns="48331" rtlCol="0" anchor="b"/>
          <a:lstStyle>
            <a:lvl1pPr algn="l">
              <a:defRPr sz="13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6664" tIns="48331" rIns="96664" bIns="48331" rtlCol="0" anchor="b"/>
          <a:lstStyle>
            <a:lvl1pPr algn="r">
              <a:defRPr sz="1300" b="0" i="0">
                <a:latin typeface="Arial" panose="020B0604020202020204" pitchFamily="34" charset="0"/>
              </a:defRPr>
            </a:lvl1pPr>
          </a:lstStyle>
          <a:p>
            <a:fld id="{CAC0D6F1-8610-E540-9BA8-F2A2092C6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61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3A034C-6F49-D140-8C8C-B8420152DA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3" y="8703"/>
            <a:ext cx="7865614" cy="417173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 userDrawn="1"/>
        </p:nvCxnSpPr>
        <p:spPr>
          <a:xfrm>
            <a:off x="0" y="43322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 userDrawn="1"/>
        </p:nvSpPr>
        <p:spPr>
          <a:xfrm rot="10800000">
            <a:off x="2804165" y="0"/>
            <a:ext cx="6339839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 userDrawn="1"/>
        </p:nvSpPr>
        <p:spPr>
          <a:xfrm>
            <a:off x="304495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0302" y="4816658"/>
            <a:ext cx="5338220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50302" y="2013292"/>
            <a:ext cx="5338220" cy="2228508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 userDrawn="1"/>
        </p:nvSpPr>
        <p:spPr>
          <a:xfrm>
            <a:off x="6745421" y="5581128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sz="9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8/7/2026</a:t>
            </a:fld>
            <a:endParaRPr lang="en-US" sz="900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 userDrawn="1"/>
        </p:nvSpPr>
        <p:spPr>
          <a:xfrm>
            <a:off x="5655761" y="6346944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134" y="5497524"/>
            <a:ext cx="1576388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9A3355-D22F-6F45-8A3E-FA0954550D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5479" y="4782125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1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1837680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5" y="2481785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5" y="2381042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01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7646A4-A072-0540-A2CB-A1B4131550DE}"/>
              </a:ext>
            </a:extLst>
          </p:cNvPr>
          <p:cNvSpPr/>
          <p:nvPr userDrawn="1"/>
        </p:nvSpPr>
        <p:spPr>
          <a:xfrm rot="10800000">
            <a:off x="107878" y="1213297"/>
            <a:ext cx="9036122" cy="4730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Off-page Connector 13">
            <a:extLst>
              <a:ext uri="{FF2B5EF4-FFF2-40B4-BE49-F238E27FC236}">
                <a16:creationId xmlns:a16="http://schemas.microsoft.com/office/drawing/2014/main" id="{940D9B70-E194-8E42-8A45-B8B258E8E52C}"/>
              </a:ext>
            </a:extLst>
          </p:cNvPr>
          <p:cNvSpPr/>
          <p:nvPr userDrawn="1"/>
        </p:nvSpPr>
        <p:spPr>
          <a:xfrm rot="16200000">
            <a:off x="-1184202" y="2532075"/>
            <a:ext cx="4730276" cy="237581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5507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5507 h 10000"/>
              <a:gd name="connsiteX0" fmla="*/ 0 w 10000"/>
              <a:gd name="connsiteY0" fmla="*/ 0 h 4493"/>
              <a:gd name="connsiteX1" fmla="*/ 10000 w 10000"/>
              <a:gd name="connsiteY1" fmla="*/ 0 h 4493"/>
              <a:gd name="connsiteX2" fmla="*/ 10000 w 10000"/>
              <a:gd name="connsiteY2" fmla="*/ 2493 h 4493"/>
              <a:gd name="connsiteX3" fmla="*/ 5000 w 10000"/>
              <a:gd name="connsiteY3" fmla="*/ 4493 h 4493"/>
              <a:gd name="connsiteX4" fmla="*/ 0 w 10000"/>
              <a:gd name="connsiteY4" fmla="*/ 2493 h 4493"/>
              <a:gd name="connsiteX5" fmla="*/ 0 w 10000"/>
              <a:gd name="connsiteY5" fmla="*/ 0 h 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4493">
                <a:moveTo>
                  <a:pt x="0" y="0"/>
                </a:moveTo>
                <a:lnTo>
                  <a:pt x="10000" y="0"/>
                </a:lnTo>
                <a:lnTo>
                  <a:pt x="10000" y="2493"/>
                </a:lnTo>
                <a:lnTo>
                  <a:pt x="5000" y="4493"/>
                </a:lnTo>
                <a:lnTo>
                  <a:pt x="0" y="2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6F30C6-0911-A84D-A0C1-AA10B6E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E1FE9E-AF6B-2643-9812-FC0DF38868E8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EC5FDB-1ED2-3042-8D41-241F341561D4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9144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B753535-F5B7-E047-983B-584FDC75CA99}"/>
              </a:ext>
            </a:extLst>
          </p:cNvPr>
          <p:cNvSpPr/>
          <p:nvPr userDrawn="1"/>
        </p:nvSpPr>
        <p:spPr>
          <a:xfrm>
            <a:off x="-6972" y="619784"/>
            <a:ext cx="4645649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E2C4109-3FBE-8043-A073-525018E17D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25344" y="2463226"/>
            <a:ext cx="4645649" cy="2513509"/>
          </a:xfrm>
        </p:spPr>
        <p:txBody>
          <a:bodyPr wrap="square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A8D419-D1D9-2047-BB3A-532380626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8979" y="619785"/>
            <a:ext cx="4273023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6BF0D2-7202-A54F-BD9E-27DD6F165C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19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3F6A0-022A-C44E-8D9F-B1693BF3D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3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AAFA7A7-2EAF-5042-B173-D39F940D1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229" t="5946" r="4395" b="18883"/>
          <a:stretch/>
        </p:blipFill>
        <p:spPr>
          <a:xfrm>
            <a:off x="1481617" y="1093790"/>
            <a:ext cx="7393305" cy="48545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7623C15-84C5-9F48-BB49-277312AE526A}"/>
              </a:ext>
            </a:extLst>
          </p:cNvPr>
          <p:cNvSpPr/>
          <p:nvPr userDrawn="1"/>
        </p:nvSpPr>
        <p:spPr>
          <a:xfrm>
            <a:off x="298850" y="791497"/>
            <a:ext cx="7558611" cy="5168203"/>
          </a:xfrm>
          <a:prstGeom prst="rect">
            <a:avLst/>
          </a:prstGeom>
          <a:gradFill>
            <a:gsLst>
              <a:gs pos="4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15D4E6-E8A6-C148-8BD9-2ACF4496BE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44A49B77-B966-4D41-985D-DE71510D5E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3" y="1103011"/>
            <a:ext cx="6266549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E1C7D402-6266-2446-9816-8CD27602AEF1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4691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8576053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8195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8576053" cy="486802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F2395FA-7EFA-364A-8A09-6E0693FC6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ABE5BB70-114B-2E40-992E-FA23A755632F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8149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blue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D5CE92-0BD2-F34A-8D29-FA8363C7C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20AC06-65A8-8341-8A91-DE3C019772FC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511F6AC-61DF-AB47-9834-683E6C399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F8B671-8273-194B-AB1E-CB86787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516DD9-B644-7B48-8D5C-21D9ACF484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1FA545E9-3861-8547-ACD4-A0F59D3CEA7F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04A2C4C-ECCD-9B42-81E5-D4D37A48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47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79F98D0-9998-984D-8DA7-8782E7F1E8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F2CC87-B949-134D-A45D-CC0441C2684D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27A3342-5F86-244B-A58C-606DE96CD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FB8D3-3910-7A40-B3D4-EEEA7539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175B18-EB3A-A241-8F88-3A2A05BA67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2D69C401-304E-FB40-AA34-B2C4ABC241F5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C03737-8812-964D-AEF7-22E7DB72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492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2" y="1096501"/>
            <a:ext cx="2744333" cy="487453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418B2CE2-9890-214F-BD3D-0F5A8EFD43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0935568B-EB8A-9D4C-A10C-87773F1E9979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8927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2" y="1096501"/>
            <a:ext cx="2744333" cy="487453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67D2C26-1A91-E342-98FB-0A1548BAA8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DC181013-EF52-244D-9351-5A2C324396E6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77294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tall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091A623-2540-A34B-8DBC-2F36F56E1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0DD209E-EFB3-2B42-93E5-ADCFE8C2A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75506BB-B528-764E-B274-7358984134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DC8412B4-CEC5-CF40-99A3-1B3C2BDA0C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B4F31A8-3F57-0B48-9528-493009C577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9BC5CAE0-4190-5F49-8DB1-0D058A53812B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89005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FA57A23-E79A-BF40-A06C-B223D0F3D0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0E0E3A4C-12F3-F246-86A7-02B81AB26600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46677FE-9794-FA48-BE83-9A322C321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497A005-B707-784F-90A8-ED69E12FAB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49973D4-2684-2040-A854-5C59F0A21D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7872C8-195F-424D-B8BF-BC976020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4990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4 box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6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6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4B4D5E6-8689-8D43-9836-BA7DB3D17D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FC80FD65-17CD-BE40-9BD0-22BC07023E2A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26539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6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6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12221B54-2DD0-0E41-A221-19BB8D54CC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2CDD6F08-1619-0243-9490-385927B5D104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13865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oid 4">
            <a:extLst>
              <a:ext uri="{FF2B5EF4-FFF2-40B4-BE49-F238E27FC236}">
                <a16:creationId xmlns:a16="http://schemas.microsoft.com/office/drawing/2014/main" id="{1076CF08-80CB-D640-AAAC-7EF9032BA001}"/>
              </a:ext>
            </a:extLst>
          </p:cNvPr>
          <p:cNvSpPr/>
          <p:nvPr/>
        </p:nvSpPr>
        <p:spPr>
          <a:xfrm>
            <a:off x="4319342" y="-11470"/>
            <a:ext cx="4826293" cy="6880940"/>
          </a:xfrm>
          <a:custGeom>
            <a:avLst/>
            <a:gdLst>
              <a:gd name="connsiteX0" fmla="*/ 0 w 5149516"/>
              <a:gd name="connsiteY0" fmla="*/ 6848856 h 6848856"/>
              <a:gd name="connsiteX1" fmla="*/ 1287379 w 5149516"/>
              <a:gd name="connsiteY1" fmla="*/ 0 h 6848856"/>
              <a:gd name="connsiteX2" fmla="*/ 3862137 w 5149516"/>
              <a:gd name="connsiteY2" fmla="*/ 0 h 6848856"/>
              <a:gd name="connsiteX3" fmla="*/ 5149516 w 5149516"/>
              <a:gd name="connsiteY3" fmla="*/ 6848856 h 6848856"/>
              <a:gd name="connsiteX4" fmla="*/ 0 w 5149516"/>
              <a:gd name="connsiteY4" fmla="*/ 6848856 h 6848856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3874168 w 5161547"/>
              <a:gd name="connsiteY2" fmla="*/ 16042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4403558 w 5161547"/>
              <a:gd name="connsiteY2" fmla="*/ 32084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5 w 7170826"/>
              <a:gd name="connsiteY0" fmla="*/ 6880940 h 6880940"/>
              <a:gd name="connsiteX1" fmla="*/ 2009279 w 7170826"/>
              <a:gd name="connsiteY1" fmla="*/ 0 h 6880940"/>
              <a:gd name="connsiteX2" fmla="*/ 6412837 w 7170826"/>
              <a:gd name="connsiteY2" fmla="*/ 32084 h 6880940"/>
              <a:gd name="connsiteX3" fmla="*/ 7170826 w 7170826"/>
              <a:gd name="connsiteY3" fmla="*/ 6864898 h 6880940"/>
              <a:gd name="connsiteX4" fmla="*/ 5 w 7170826"/>
              <a:gd name="connsiteY4" fmla="*/ 6880940 h 6880940"/>
              <a:gd name="connsiteX0" fmla="*/ 5 w 6412837"/>
              <a:gd name="connsiteY0" fmla="*/ 6880940 h 6880940"/>
              <a:gd name="connsiteX1" fmla="*/ 2009279 w 6412837"/>
              <a:gd name="connsiteY1" fmla="*/ 0 h 6880940"/>
              <a:gd name="connsiteX2" fmla="*/ 6412837 w 6412837"/>
              <a:gd name="connsiteY2" fmla="*/ 32084 h 6880940"/>
              <a:gd name="connsiteX3" fmla="*/ 5037226 w 6412837"/>
              <a:gd name="connsiteY3" fmla="*/ 6848856 h 6880940"/>
              <a:gd name="connsiteX4" fmla="*/ 5 w 6412837"/>
              <a:gd name="connsiteY4" fmla="*/ 6880940 h 6880940"/>
              <a:gd name="connsiteX0" fmla="*/ 5 w 6432889"/>
              <a:gd name="connsiteY0" fmla="*/ 6880940 h 6880940"/>
              <a:gd name="connsiteX1" fmla="*/ 2009279 w 6432889"/>
              <a:gd name="connsiteY1" fmla="*/ 0 h 6880940"/>
              <a:gd name="connsiteX2" fmla="*/ 6412837 w 6432889"/>
              <a:gd name="connsiteY2" fmla="*/ 32084 h 6880940"/>
              <a:gd name="connsiteX3" fmla="*/ 6432889 w 6432889"/>
              <a:gd name="connsiteY3" fmla="*/ 6880940 h 6880940"/>
              <a:gd name="connsiteX4" fmla="*/ 5 w 6432889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5057"/>
              <a:gd name="connsiteY0" fmla="*/ 6880940 h 6880940"/>
              <a:gd name="connsiteX1" fmla="*/ 2009274 w 6435057"/>
              <a:gd name="connsiteY1" fmla="*/ 0 h 6880940"/>
              <a:gd name="connsiteX2" fmla="*/ 6435057 w 6435057"/>
              <a:gd name="connsiteY2" fmla="*/ 3509 h 6880940"/>
              <a:gd name="connsiteX3" fmla="*/ 6432884 w 6435057"/>
              <a:gd name="connsiteY3" fmla="*/ 6880940 h 6880940"/>
              <a:gd name="connsiteX4" fmla="*/ 0 w 6435057"/>
              <a:gd name="connsiteY4" fmla="*/ 6880940 h 688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5057" h="6880940">
                <a:moveTo>
                  <a:pt x="0" y="6880940"/>
                </a:moveTo>
                <a:cubicBezTo>
                  <a:pt x="1632284" y="1111504"/>
                  <a:pt x="1259305" y="2593099"/>
                  <a:pt x="2009274" y="0"/>
                </a:cubicBezTo>
                <a:lnTo>
                  <a:pt x="6435057" y="3509"/>
                </a:lnTo>
                <a:cubicBezTo>
                  <a:pt x="6434333" y="2295986"/>
                  <a:pt x="6433608" y="4588463"/>
                  <a:pt x="6432884" y="6880940"/>
                </a:cubicBezTo>
                <a:lnTo>
                  <a:pt x="0" y="68809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D16666-014C-234E-A811-AA7F3F2DE2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33919" r="7778"/>
          <a:stretch/>
        </p:blipFill>
        <p:spPr>
          <a:xfrm>
            <a:off x="4270572" y="22942"/>
            <a:ext cx="4873433" cy="68579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345407" y="6400800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CBED96C-393B-9144-B0BB-16C0CFFF9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77" y="1104050"/>
            <a:ext cx="4978228" cy="4820842"/>
          </a:xfrm>
          <a:custGeom>
            <a:avLst/>
            <a:gdLst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842507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471446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6637637"/>
              <a:gd name="connsiteY0" fmla="*/ 0 h 4807589"/>
              <a:gd name="connsiteX1" fmla="*/ 6637637 w 6637637"/>
              <a:gd name="connsiteY1" fmla="*/ 0 h 4807589"/>
              <a:gd name="connsiteX2" fmla="*/ 5471446 w 6637637"/>
              <a:gd name="connsiteY2" fmla="*/ 4807589 h 4807589"/>
              <a:gd name="connsiteX3" fmla="*/ 0 w 6637637"/>
              <a:gd name="connsiteY3" fmla="*/ 4807589 h 4807589"/>
              <a:gd name="connsiteX4" fmla="*/ 0 w 6637637"/>
              <a:gd name="connsiteY4" fmla="*/ 0 h 4807589"/>
              <a:gd name="connsiteX0" fmla="*/ 0 w 6637637"/>
              <a:gd name="connsiteY0" fmla="*/ 0 h 4820842"/>
              <a:gd name="connsiteX1" fmla="*/ 6637637 w 6637637"/>
              <a:gd name="connsiteY1" fmla="*/ 0 h 4820842"/>
              <a:gd name="connsiteX2" fmla="*/ 5312420 w 6637637"/>
              <a:gd name="connsiteY2" fmla="*/ 4820842 h 4820842"/>
              <a:gd name="connsiteX3" fmla="*/ 0 w 6637637"/>
              <a:gd name="connsiteY3" fmla="*/ 4807589 h 4820842"/>
              <a:gd name="connsiteX4" fmla="*/ 0 w 6637637"/>
              <a:gd name="connsiteY4" fmla="*/ 0 h 48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637" h="4820842">
                <a:moveTo>
                  <a:pt x="0" y="0"/>
                </a:moveTo>
                <a:lnTo>
                  <a:pt x="6637637" y="0"/>
                </a:lnTo>
                <a:lnTo>
                  <a:pt x="5312420" y="4820842"/>
                </a:lnTo>
                <a:lnTo>
                  <a:pt x="0" y="4807589"/>
                </a:lnTo>
                <a:lnTo>
                  <a:pt x="0" y="0"/>
                </a:lnTo>
                <a:close/>
              </a:path>
            </a:pathLst>
          </a:cu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621A4-F142-C948-AB3E-2780E97DFE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62965" y="1103018"/>
            <a:ext cx="2919711" cy="4808633"/>
          </a:xfrm>
          <a:prstGeom prst="rect">
            <a:avLst/>
          </a:pr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2AEC50-A6A3-FA46-9202-E1D06831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9" y="365130"/>
            <a:ext cx="5240763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187A6A-1AF4-9549-90E3-345BAE6F81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87C9921C-A35B-AF41-BDEB-63FEBEF2E0CA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59445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42C6309A-E13A-5B4A-9D3D-3AB1E4F7EF0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98978" y="1103011"/>
            <a:ext cx="8576054" cy="4771690"/>
          </a:xfrm>
        </p:spPr>
        <p:txBody>
          <a:bodyPr lIns="91440" tIns="91440" rIns="91440" bIns="91440"/>
          <a:lstStyle/>
          <a:p>
            <a:r>
              <a:rPr lang="en-US"/>
              <a:t>Click icon to add chart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7E69B9-B819-1745-8A7F-3FFD4C6E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F398918-2235-2848-BA9E-EFD1499DC3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05444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CBAAB4-A739-F747-8E6C-9292F41DAA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FD104768-1004-6D44-881B-710927267D4A}"/>
              </a:ext>
            </a:extLst>
          </p:cNvPr>
          <p:cNvSpPr/>
          <p:nvPr userDrawn="1"/>
        </p:nvSpPr>
        <p:spPr>
          <a:xfrm>
            <a:off x="1" y="365132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00329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061F96-40C4-E741-8071-BEF3D13B03DC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8392B-B76E-4948-870F-50A5F2DEB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9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19F56C-F3A1-7B4B-9D84-BCAADD2D2C1A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3ACF8DD-A154-A24B-BA77-C901AE04FC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980" y="6282551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75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4832EB-3006-EB43-B27D-25E41CF23D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1837680" y="0"/>
            <a:ext cx="7865614" cy="4171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6" y="-1"/>
            <a:ext cx="8381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6059139" y="43068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" y="2699092"/>
            <a:ext cx="6099047" cy="2228508"/>
          </a:xfrm>
        </p:spPr>
        <p:txBody>
          <a:bodyPr anchor="ctr">
            <a:noAutofit/>
          </a:bodyPr>
          <a:lstStyle>
            <a:lvl1pPr algn="ctr">
              <a:defRPr sz="5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69910B-3BD0-1C46-9353-2CB663892F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652552" y="4782125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24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e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9464" y="59345"/>
            <a:ext cx="6759368" cy="50755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939" y="685801"/>
            <a:ext cx="8559800" cy="57149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1953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7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941" tIns="34941" rIns="34941" bIns="34941" rtlCol="0" anchor="ctr"/>
          <a:lstStyle/>
          <a:p>
            <a:pPr algn="ctr"/>
            <a:endParaRPr lang="en-US" sz="1941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021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B6775BA-BE0D-EA44-8F0B-AC27D9701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65251" t="72882" r="4195" b="15218"/>
          <a:stretch/>
        </p:blipFill>
        <p:spPr>
          <a:xfrm>
            <a:off x="1774786" y="6400800"/>
            <a:ext cx="1409161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538A9C8-5D80-A543-B507-4EF7BA77EB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-22794" t="72968" r="66395" b="15218"/>
          <a:stretch/>
        </p:blipFill>
        <p:spPr>
          <a:xfrm>
            <a:off x="6542762" y="6404127"/>
            <a:ext cx="2601238" cy="4538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A052AD-2FE2-F045-B8CE-25B07FA93A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-203" t="72882" r="4139" b="15302"/>
          <a:stretch/>
        </p:blipFill>
        <p:spPr>
          <a:xfrm>
            <a:off x="3168073" y="6400794"/>
            <a:ext cx="4430623" cy="45387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7320F-49EA-A64C-9328-A21077B42F8E}"/>
              </a:ext>
            </a:extLst>
          </p:cNvPr>
          <p:cNvSpPr/>
          <p:nvPr userDrawn="1"/>
        </p:nvSpPr>
        <p:spPr>
          <a:xfrm rot="10800000" flipH="1">
            <a:off x="0" y="6400803"/>
            <a:ext cx="5863472" cy="45720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44763CA-0C0A-7747-AFAF-86178ED728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058F34-BEF1-4C4D-A3C5-870190B6E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33" name="Pentagon 32">
            <a:extLst>
              <a:ext uri="{FF2B5EF4-FFF2-40B4-BE49-F238E27FC236}">
                <a16:creationId xmlns:a16="http://schemas.microsoft.com/office/drawing/2014/main" id="{AF37F2BC-AC1E-E943-BC7E-A38F043F224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376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61F8DF5-E598-4052-8042-E315AAC77342}"/>
              </a:ext>
            </a:extLst>
          </p:cNvPr>
          <p:cNvGraphicFramePr>
            <a:graphicFrameLocks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308418010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338" imgH="338" progId="TCLayout.ActiveDocument.1">
                  <p:embed/>
                </p:oleObj>
              </mc:Choice>
              <mc:Fallback>
                <p:oleObj name="think-cell Slide" r:id="rId26" imgW="338" imgH="33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61F8DF5-E598-4052-8042-E315AAC773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1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810" y="1825625"/>
            <a:ext cx="78867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961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8991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3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815" r:id="rId3"/>
    <p:sldLayoutId id="2147483795" r:id="rId4"/>
    <p:sldLayoutId id="2147483731" r:id="rId5"/>
    <p:sldLayoutId id="2147483805" r:id="rId6"/>
    <p:sldLayoutId id="2147483804" r:id="rId7"/>
    <p:sldLayoutId id="2147483812" r:id="rId8"/>
    <p:sldLayoutId id="2147483813" r:id="rId9"/>
    <p:sldLayoutId id="2147483807" r:id="rId10"/>
    <p:sldLayoutId id="2147483801" r:id="rId11"/>
    <p:sldLayoutId id="2147483808" r:id="rId12"/>
    <p:sldLayoutId id="2147483802" r:id="rId13"/>
    <p:sldLayoutId id="2147483809" r:id="rId14"/>
    <p:sldLayoutId id="2147483803" r:id="rId15"/>
    <p:sldLayoutId id="2147483755" r:id="rId16"/>
    <p:sldLayoutId id="2147483758" r:id="rId17"/>
    <p:sldLayoutId id="2147483757" r:id="rId18"/>
    <p:sldLayoutId id="2147483756" r:id="rId19"/>
    <p:sldLayoutId id="2147483814" r:id="rId20"/>
    <p:sldLayoutId id="2147483816" r:id="rId21"/>
    <p:sldLayoutId id="2147483819" r:id="rId22"/>
    <p:sldLayoutId id="2147483820" r:id="rId23"/>
  </p:sldLayoutIdLst>
  <p:hf hdr="0" ftr="0" dt="0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685732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Fleet Safety &amp; Operations  |  Drivers, Delivery Personnel &amp; Contracted Operators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Vehicle </a:t>
            </a:r>
            <a:r>
              <a:t>No-Idling </a:t>
            </a:r>
            <a:r>
              <a:rPr lang="en-US"/>
              <a:t>SOP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Policy PODS-XXX  •  Effective 8/10/26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725344" y="3058261"/>
            <a:ext cx="4645649" cy="1323439"/>
          </a:xfrm>
        </p:spPr>
        <p:txBody>
          <a:bodyPr/>
          <a:lstStyle/>
          <a:p>
            <a:r>
              <a:rPr dirty="0"/>
              <a:t>Why This Policy Exists	</a:t>
            </a:r>
          </a:p>
          <a:p>
            <a:r>
              <a:rPr dirty="0"/>
              <a:t>The 4-Minute Rule	</a:t>
            </a:r>
          </a:p>
          <a:p>
            <a:r>
              <a:rPr dirty="0"/>
              <a:t>Everyone's Responsibilities	</a:t>
            </a:r>
          </a:p>
          <a:p>
            <a:r>
              <a:rPr dirty="0"/>
              <a:t>Monitoring &amp; Accountability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It Matters: Purpose of the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b="0" dirty="0"/>
              <a:t>Reduce fuel consumption and control operating costs across the fleet</a:t>
            </a:r>
          </a:p>
          <a:p>
            <a:r>
              <a:rPr b="0" dirty="0"/>
              <a:t>Minimize vehicle emissions and unnecessary noise in the communities we serve</a:t>
            </a:r>
          </a:p>
          <a:p>
            <a:r>
              <a:rPr b="0" dirty="0"/>
              <a:t>Maintain a safe working environment for employees and the public</a:t>
            </a:r>
          </a:p>
          <a:p>
            <a:r>
              <a:rPr b="0" dirty="0"/>
              <a:t>Covers trucks, trailers with auxiliary power units, forklifts, and other motorized equipment</a:t>
            </a:r>
            <a:r>
              <a:rPr lang="en-US" b="0" dirty="0"/>
              <a:t>.</a:t>
            </a:r>
          </a:p>
          <a:p>
            <a:r>
              <a:rPr lang="en-US" dirty="0" err="1"/>
              <a:t>Podzillas</a:t>
            </a:r>
            <a:r>
              <a:rPr lang="en-US" dirty="0"/>
              <a:t> in northern climates may leave </a:t>
            </a:r>
            <a:r>
              <a:rPr lang="en-US" dirty="0" err="1"/>
              <a:t>Podzillas</a:t>
            </a:r>
            <a:r>
              <a:rPr lang="en-US" dirty="0"/>
              <a:t> running throughout the shift to prevent cold weather issues on the hydraulic system. </a:t>
            </a:r>
          </a:p>
          <a:p>
            <a:r>
              <a:rPr lang="en-US" b="0" dirty="0"/>
              <a:t>Reduction of cost</a:t>
            </a:r>
            <a:r>
              <a:rPr lang="en-US" dirty="0"/>
              <a:t> and provide savings for fuel purchases network wide.</a:t>
            </a:r>
            <a:endParaRPr b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Idling Adds Up — Fast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00000013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935032"/>
              </p:ext>
            </p:extLst>
          </p:nvPr>
        </p:nvGraphicFramePr>
        <p:xfrm>
          <a:off x="381837" y="1103011"/>
          <a:ext cx="8493195" cy="2996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8978" y="5750000"/>
            <a:ext cx="8576054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595959"/>
                </a:solidFill>
              </a:rPr>
              <a:t>Illustrative, based on DOE/NACFE estimates of ~0.8 gal/hr for heavy-duty diesel trucks at $4/gal, 250 operating days/year.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F1ACB-0636-1A7B-B3C9-39E4A10A11B5}"/>
              </a:ext>
            </a:extLst>
          </p:cNvPr>
          <p:cNvSpPr txBox="1"/>
          <p:nvPr/>
        </p:nvSpPr>
        <p:spPr>
          <a:xfrm>
            <a:off x="765755" y="4454426"/>
            <a:ext cx="778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Note: Fleet of 950 vehicles represents 4.82 million dollars annualized.</a:t>
            </a:r>
          </a:p>
          <a:p>
            <a:pPr algn="ctr"/>
            <a:r>
              <a:rPr lang="en-US" b="1" dirty="0"/>
              <a:t>This represents ways to purchase additional equipment and bottom </a:t>
            </a:r>
          </a:p>
          <a:p>
            <a:pPr algn="ctr"/>
            <a:r>
              <a:rPr lang="en-US" b="1" dirty="0"/>
              <a:t>line savings.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Policy</a:t>
            </a:r>
          </a:p>
        </p:txBody>
      </p:sp>
      <p:sp>
        <p:nvSpPr>
          <p:cNvPr id="3" name="Content"/>
          <p:cNvSpPr>
            <a:spLocks noGrp="1"/>
          </p:cNvSpPr>
          <p:nvPr>
            <p:ph sz="quarter" idx="13"/>
          </p:nvPr>
        </p:nvSpPr>
        <p:spPr>
          <a:solidFill>
            <a:srgbClr val="F2F2F2"/>
          </a:solidFill>
        </p:spPr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sz="2000" b="1" dirty="0"/>
              <a:t>Shut it off</a:t>
            </a:r>
            <a:r>
              <a:rPr lang="en-US" sz="2000" dirty="0"/>
              <a:t> any time you're parked — limit idling to 4 minutes or less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/>
              <a:t>No idling</a:t>
            </a:r>
            <a:r>
              <a:rPr lang="en-US" sz="2000" dirty="0"/>
              <a:t> during loading, unloading, breaks, or waiting on-site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/>
              <a:t>Restart</a:t>
            </a:r>
            <a:r>
              <a:rPr lang="en-US" sz="2000" dirty="0"/>
              <a:t> only when you're ready to move the vehicle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/>
              <a:t>Exceptions:</a:t>
            </a:r>
            <a:r>
              <a:rPr lang="en-US" sz="2000" dirty="0"/>
              <a:t> extreme heat/cold safety needs, active lift-gate/PTO use, or a law-enforcement stop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00000011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98982" y="1096501"/>
            <a:ext cx="8443084" cy="4874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buNone/>
            </a:pPr>
            <a:r>
              <a:rPr b="1" dirty="0"/>
              <a:t>Vehicles</a:t>
            </a:r>
          </a:p>
          <a:p>
            <a:r>
              <a:rPr b="0" dirty="0"/>
              <a:t>All PODS-owned, leased, or rented vehicles</a:t>
            </a:r>
            <a:endParaRPr lang="en-US" b="0" dirty="0"/>
          </a:p>
          <a:p>
            <a:pPr>
              <a:buNone/>
            </a:pPr>
            <a:r>
              <a:rPr lang="en-US" b="1" dirty="0"/>
              <a:t>People</a:t>
            </a:r>
          </a:p>
          <a:p>
            <a:r>
              <a:rPr lang="en-US" dirty="0"/>
              <a:t>Employees, temporary staff, and third-party contractors who operate a PODS vehicle</a:t>
            </a:r>
          </a:p>
          <a:p>
            <a:pPr>
              <a:buNone/>
            </a:pPr>
            <a:r>
              <a:rPr lang="en-US" b="1" dirty="0"/>
              <a:t>Locations</a:t>
            </a:r>
          </a:p>
          <a:p>
            <a:r>
              <a:rPr lang="en-US" dirty="0"/>
              <a:t>Customer sites, warehouses, storage facilities, offsite remote staging centers, and public roadways</a:t>
            </a:r>
          </a:p>
          <a:p>
            <a:endParaRPr b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&amp; Where This Applies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298976" y="1096501"/>
            <a:ext cx="8576053" cy="487452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>
              <a:buNone/>
            </a:pPr>
            <a:r>
              <a:rPr sz="8000" b="1" dirty="0"/>
              <a:t>4</a:t>
            </a:r>
          </a:p>
          <a:p>
            <a:pPr algn="ctr">
              <a:buNone/>
            </a:pPr>
            <a:r>
              <a:rPr sz="1400" b="1" dirty="0"/>
              <a:t>CONSECUTIVE MINUTES, MAX</a:t>
            </a:r>
            <a:endParaRPr lang="en-US" sz="1400" b="1" dirty="0"/>
          </a:p>
          <a:p>
            <a:pPr algn="ctr">
              <a:buNone/>
            </a:pPr>
            <a:endParaRPr lang="en-US" sz="1400" b="1" dirty="0"/>
          </a:p>
          <a:p>
            <a:r>
              <a:rPr lang="en-US" sz="1400" dirty="0"/>
              <a:t>Vehicles must not idle more than four consecutive minutes unless a Section 4 exception applies</a:t>
            </a:r>
          </a:p>
          <a:p>
            <a:r>
              <a:rPr lang="en-US" sz="1400" dirty="0"/>
              <a:t>Engines must be shut off when parked, stopped, or waiting longer than four minutes — including customer waits, warehouse queues, breaks, and paperwork delays</a:t>
            </a:r>
          </a:p>
          <a:p>
            <a:r>
              <a:rPr lang="en-US" sz="1400" dirty="0"/>
              <a:t>Shut off proactively as soon as it's clear a stop will run past four minutes — don't wait for the clock to run out</a:t>
            </a:r>
          </a:p>
          <a:p>
            <a:pPr>
              <a:buNone/>
            </a:pPr>
            <a:endParaRPr sz="14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4-Minute Idle Limit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98982" y="1096501"/>
            <a:ext cx="8483277" cy="4874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buNone/>
            </a:pPr>
            <a:r>
              <a:rPr b="1" dirty="0"/>
              <a:t>1. Vehicle Stops</a:t>
            </a:r>
          </a:p>
          <a:p>
            <a:r>
              <a:rPr b="0" dirty="0"/>
              <a:t>The 4-minute window begins the moment the vehicle comes to a complete stop</a:t>
            </a:r>
            <a:endParaRPr lang="en-US" b="0" dirty="0"/>
          </a:p>
          <a:p>
            <a:pPr>
              <a:buNone/>
            </a:pPr>
            <a:r>
              <a:rPr lang="en-US" b="1" dirty="0"/>
              <a:t>2. Not Actively Maneuvering</a:t>
            </a:r>
          </a:p>
          <a:p>
            <a:r>
              <a:rPr lang="en-US" dirty="0"/>
              <a:t>Applies once the driver isn't mid-maneuver or merging back into traffic</a:t>
            </a:r>
          </a:p>
          <a:p>
            <a:pPr>
              <a:buNone/>
            </a:pPr>
            <a:r>
              <a:rPr lang="en-US" b="1" dirty="0"/>
              <a:t>3. Shut Off Proactively</a:t>
            </a:r>
          </a:p>
          <a:p>
            <a:r>
              <a:rPr lang="en-US" dirty="0"/>
              <a:t>If it's clear a stop will run past 4 minutes, turn the engine off right away</a:t>
            </a:r>
          </a:p>
          <a:p>
            <a:r>
              <a:rPr lang="en-US" dirty="0"/>
              <a:t>Newer vehicles are programmed for the shut down, however we should still shut off relatively quicker</a:t>
            </a:r>
          </a:p>
          <a:p>
            <a:endParaRPr lang="en-US" dirty="0"/>
          </a:p>
          <a:p>
            <a:endParaRPr b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When Does the Clock Start?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98982" y="1096501"/>
            <a:ext cx="8463181" cy="4874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buNone/>
            </a:pPr>
            <a:r>
              <a:rPr b="1" dirty="0"/>
              <a:t>Traffic Delays</a:t>
            </a:r>
          </a:p>
          <a:p>
            <a:r>
              <a:rPr b="0" dirty="0"/>
              <a:t>Stationary in congestion, at railroad crossings, or a queue the driver can't safely exit</a:t>
            </a:r>
            <a:endParaRPr lang="en-US" b="0" dirty="0"/>
          </a:p>
          <a:p>
            <a:pPr>
              <a:buNone/>
            </a:pPr>
            <a:r>
              <a:rPr lang="en-US" b="1" dirty="0"/>
              <a:t>Emergency Situations</a:t>
            </a:r>
          </a:p>
          <a:p>
            <a:r>
              <a:rPr lang="en-US" dirty="0"/>
              <a:t>Roadside emergencies, accidents, breakdowns, or law-enforcement directives to stay in the vehicle</a:t>
            </a:r>
          </a:p>
          <a:p>
            <a:pPr>
              <a:buNone/>
            </a:pPr>
            <a:r>
              <a:rPr lang="en-US" b="1" dirty="0"/>
              <a:t>Extreme Weather</a:t>
            </a:r>
          </a:p>
          <a:p>
            <a:r>
              <a:rPr lang="en-US" dirty="0"/>
              <a:t>Maintaining safe cabin temperature where shutting off creates a real safety risk</a:t>
            </a:r>
          </a:p>
          <a:p>
            <a:pPr>
              <a:buNone/>
            </a:pPr>
            <a:r>
              <a:rPr lang="en-US" b="1" dirty="0"/>
              <a:t>Maintenance / Diagnostics</a:t>
            </a:r>
          </a:p>
          <a:p>
            <a:r>
              <a:rPr lang="en-US" dirty="0"/>
              <a:t>Manufacturer warm-up procedures or checks specified by fleet maintenance staff</a:t>
            </a:r>
          </a:p>
          <a:p>
            <a:pPr>
              <a:buNone/>
            </a:pPr>
            <a:r>
              <a:rPr lang="en-US" b="1" dirty="0"/>
              <a:t>Essential Equipment</a:t>
            </a:r>
          </a:p>
          <a:p>
            <a:r>
              <a:rPr lang="en-US" dirty="0"/>
              <a:t>Operating PTO systems, lift gates, hydraulics, or refrigeration units that need the engine running</a:t>
            </a:r>
          </a:p>
          <a:p>
            <a:pPr>
              <a:buNone/>
            </a:pPr>
            <a:r>
              <a:rPr lang="en-US" b="1" dirty="0"/>
              <a:t>Legal / Regulatory</a:t>
            </a:r>
          </a:p>
          <a:p>
            <a:r>
              <a:rPr lang="en-US" dirty="0"/>
              <a:t>Required by a specific law, regulation, or law-enforcement/government directive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b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Permitted Exceptions (1 of 2)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8463186" cy="4874527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b="0" dirty="0"/>
              <a:t>Understand and comply with the 4-minute idle limit and its exceptions</a:t>
            </a:r>
          </a:p>
          <a:p>
            <a:r>
              <a:rPr b="0" dirty="0"/>
              <a:t>Plan stops and routes to minimize unnecessary idling</a:t>
            </a:r>
          </a:p>
          <a:p>
            <a:r>
              <a:rPr b="0" dirty="0"/>
              <a:t>Turn off the engine promptly when parked or waiting beyond 4 minutes outside an exception</a:t>
            </a:r>
            <a:endParaRPr lang="en-US" b="0" dirty="0"/>
          </a:p>
          <a:p>
            <a:r>
              <a:rPr lang="en-US" dirty="0"/>
              <a:t>Use idle-reduction features (e.g., auto shut-off systems) as intended</a:t>
            </a:r>
          </a:p>
          <a:p>
            <a:r>
              <a:rPr lang="en-US" dirty="0"/>
              <a:t>Report vehicle issues that make compliance difficult — faulty ignition, cabin temperature problems</a:t>
            </a:r>
          </a:p>
          <a:p>
            <a:r>
              <a:rPr lang="en-US" dirty="0"/>
              <a:t>Document the reason for any extended idling exception when requested</a:t>
            </a:r>
          </a:p>
          <a:p>
            <a:endParaRPr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Driver Responsibilities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b="0"/>
              <a:t>Communicate this policy at onboarding and during periodic refresher training</a:t>
            </a:r>
          </a:p>
          <a:p>
            <a:r>
              <a:rPr b="0"/>
              <a:t>Monitor compliance using telematics/GPS idle-time data, fuel reports, or direct observation</a:t>
            </a:r>
          </a:p>
          <a:p>
            <a:r>
              <a:rPr b="0"/>
              <a:t>Address non-compliance promptly and consistently per the corrective action process</a:t>
            </a:r>
          </a:p>
          <a:p>
            <a:r>
              <a:rPr b="0"/>
              <a:t>Identify recurring conditions that drive excessive idling and work with operations to reduce them</a:t>
            </a:r>
          </a:p>
          <a:p>
            <a:r>
              <a:rPr b="0"/>
              <a:t>Approve and document legitimate case-by-case exceptions outside the standard categories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Supervisor &amp; Manager Responsibilities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98982" y="1096501"/>
            <a:ext cx="8463181" cy="4874532"/>
          </a:xfrm>
        </p:spPr>
        <p:txBody>
          <a:bodyPr/>
          <a:lstStyle/>
          <a:p>
            <a:pPr>
              <a:buNone/>
            </a:pPr>
            <a:r>
              <a:rPr b="1" dirty="0"/>
              <a:t>Track</a:t>
            </a:r>
          </a:p>
          <a:p>
            <a:r>
              <a:rPr b="0" dirty="0"/>
              <a:t>Telematics, GPS tracking, engine diagnostics, and fuel consumption reports monitor idle time</a:t>
            </a:r>
            <a:endParaRPr lang="en-US" b="0" dirty="0"/>
          </a:p>
          <a:p>
            <a:pPr>
              <a:buNone/>
            </a:pPr>
            <a:r>
              <a:rPr lang="en-US" b="1" dirty="0"/>
              <a:t>Review</a:t>
            </a:r>
          </a:p>
          <a:p>
            <a:r>
              <a:rPr lang="en-US" dirty="0"/>
              <a:t>Idle-time reports are reviewed regularly by fleet safety, operations, and management</a:t>
            </a:r>
          </a:p>
          <a:p>
            <a:r>
              <a:rPr lang="en-US" dirty="0"/>
              <a:t>Report on POWER BI to measure and audit drivers. </a:t>
            </a:r>
          </a:p>
          <a:p>
            <a:pPr>
              <a:buNone/>
            </a:pPr>
            <a:r>
              <a:rPr lang="en-US" b="1" dirty="0"/>
              <a:t>Improve</a:t>
            </a:r>
          </a:p>
          <a:p>
            <a:r>
              <a:rPr lang="en-US" dirty="0"/>
              <a:t>Aggregate data informs fleet fuel-efficiency and environmental-impact goals and cost savings</a:t>
            </a:r>
          </a:p>
          <a:p>
            <a:endParaRPr lang="en-US" dirty="0"/>
          </a:p>
          <a:p>
            <a:endParaRPr lang="en-US" b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Monitoring &amp; Compliance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98982" y="1096501"/>
            <a:ext cx="8463181" cy="48745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buNone/>
            </a:pPr>
            <a:r>
              <a:rPr b="1" dirty="0"/>
              <a:t>1st Occurrence</a:t>
            </a:r>
          </a:p>
          <a:p>
            <a:r>
              <a:rPr b="0" dirty="0"/>
              <a:t>Verbal coaching and a reminder of policy expectations, documented in the employee's file</a:t>
            </a:r>
            <a:endParaRPr lang="en-US" b="0" dirty="0"/>
          </a:p>
          <a:p>
            <a:pPr>
              <a:buNone/>
            </a:pPr>
            <a:r>
              <a:rPr lang="en-US" b="1" dirty="0"/>
              <a:t>2nd Occurrence</a:t>
            </a:r>
          </a:p>
          <a:p>
            <a:r>
              <a:rPr lang="en-US" dirty="0"/>
              <a:t>Written warning and a required policy review with a supervisor</a:t>
            </a:r>
          </a:p>
          <a:p>
            <a:pPr>
              <a:buNone/>
            </a:pPr>
            <a:r>
              <a:rPr lang="en-US" b="1" dirty="0"/>
              <a:t>Continued Non-Compliance</a:t>
            </a:r>
          </a:p>
          <a:p>
            <a:r>
              <a:rPr lang="en-US" dirty="0"/>
              <a:t>Further disciplinary action up to and including termination of employment</a:t>
            </a:r>
          </a:p>
          <a:p>
            <a:r>
              <a:rPr lang="en-US" dirty="0"/>
              <a:t>Deliberate or reckless disregard resulting in safety incidents may lead to expedited discipline, regardless of prior history.</a:t>
            </a:r>
          </a:p>
          <a:p>
            <a:endParaRPr lang="en-US" dirty="0"/>
          </a:p>
          <a:p>
            <a:endParaRPr b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Non-Compliance &amp; Corrective Action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Legal &amp; Regulatory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b="0" dirty="0"/>
              <a:t>Many states, counties, and municipalities have their own anti-idling laws — some as strict as 1–3 minutes</a:t>
            </a:r>
            <a:r>
              <a:rPr lang="en-US" b="0" dirty="0"/>
              <a:t>.</a:t>
            </a:r>
            <a:r>
              <a:rPr lang="en-US" i="1" dirty="0"/>
              <a:t> (This needs fleet input for local and or state requirements.) </a:t>
            </a:r>
            <a:endParaRPr i="1" dirty="0"/>
          </a:p>
          <a:p>
            <a:r>
              <a:rPr b="0" dirty="0"/>
              <a:t>Drivers and supervisors must know and follow local idling laws in every area they operate</a:t>
            </a:r>
          </a:p>
          <a:p>
            <a:r>
              <a:rPr b="0" dirty="0"/>
              <a:t>Where local law is stricter than this policy, the stricter standard always applies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Turn It Off.</a:t>
            </a:r>
          </a:p>
          <a:p>
            <a:r>
              <a:t>Every Stop.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THINKCELLPRESENTATIONDONOTDELETE" val="&lt;?xml version=&quot;1.0&quot; encoding=&quot;UTF-16&quot; standalone=&quot;yes&quot;?&gt;&lt;root reqver=&quot;28224&quot;&gt;&lt;version val=&quot;35850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4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bNumberIsYear val=&quot;0&quot;/&gt;&lt;m_strFormatTime&gt;%m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8&quot;&gt;&lt;elem m_fUsage=&quot;5.27259403826891759337E+00&quot;&gt;&lt;m_msothmcolidx val=&quot;0&quot;/&gt;&lt;m_rgb r=&quot;12&quot; g=&quot;9C&quot; b=&quot;15&quot;/&gt;&lt;/elem&gt;&lt;elem m_fUsage=&quot;4.06914935873654926013E+00&quot;&gt;&lt;m_msothmcolidx val=&quot;0&quot;/&gt;&lt;m_rgb r=&quot;CE&quot; g=&quot;20&quot; b=&quot;2F&quot;/&gt;&lt;/elem&gt;&lt;elem m_fUsage=&quot;6.57234107534274247797E-01&quot;&gt;&lt;m_msothmcolidx val=&quot;0&quot;/&gt;&lt;m_rgb r=&quot;00&quot; g=&quot;70&quot; b=&quot;BC&quot;/&gt;&lt;/elem&gt;&lt;elem m_fUsage=&quot;5.63920873396018141471E-04&quot;&gt;&lt;m_msothmcolidx val=&quot;0&quot;/&gt;&lt;m_rgb r=&quot;00&quot; g=&quot;7E&quot; b=&quot;CB&quot;/&gt;&lt;/elem&gt;&lt;elem m_fUsage=&quot;4.56775907450774763981E-04&quot;&gt;&lt;m_msothmcolidx val=&quot;0&quot;/&gt;&lt;m_rgb r=&quot;00&quot; g=&quot;80&quot; b=&quot;BB&quot;/&gt;&lt;/elem&gt;&lt;elem m_fUsage=&quot;1.79768897596850434073E-06&quot;&gt;&lt;m_msothmcolidx val=&quot;0&quot;/&gt;&lt;m_rgb r=&quot;3C&quot; g=&quot;B9&quot; b=&quot;4F&quot;/&gt;&lt;/elem&gt;&lt;elem m_fUsage=&quot;3.90278007101203856487E-10&quot;&gt;&lt;m_msothmcolidx val=&quot;0&quot;/&gt;&lt;m_rgb r=&quot;01&quot; g=&quot;9A&quot; b=&quot;D6&quot;/&gt;&lt;/elem&gt;&lt;elem m_fUsage=&quot;3.57912292222821893602E-10&quot;&gt;&lt;m_msothmcolidx val=&quot;0&quot;/&gt;&lt;m_rgb r=&quot;CA&quot; g=&quot;0E&quot; b=&quot;04&quot;/&gt;&lt;/elem&gt;&lt;/m_vecMRU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PODS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" id="{D0FACB68-591E-EF4C-BE81-60884C617A55}" vid="{64AAA5A8-D655-6648-91FA-8C54157EE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0F66601867E04A8E0032BA59105E14" ma:contentTypeVersion="14" ma:contentTypeDescription="Create a new document." ma:contentTypeScope="" ma:versionID="3790b11ea03b64ead402e7e69ac35cd7">
  <xsd:schema xmlns:xsd="http://www.w3.org/2001/XMLSchema" xmlns:xs="http://www.w3.org/2001/XMLSchema" xmlns:p="http://schemas.microsoft.com/office/2006/metadata/properties" xmlns:ns2="1c9f1b5a-6e13-4400-a57c-c4bf546ceb4d" xmlns:ns3="05f0af01-cb98-4040-8299-2d2a539717f0" targetNamespace="http://schemas.microsoft.com/office/2006/metadata/properties" ma:root="true" ma:fieldsID="c768473919e99bc5815987bdd63f3e13" ns2:_="" ns3:_="">
    <xsd:import namespace="1c9f1b5a-6e13-4400-a57c-c4bf546ceb4d"/>
    <xsd:import namespace="05f0af01-cb98-4040-8299-2d2a539717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9f1b5a-6e13-4400-a57c-c4bf546ce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5584908-7ee8-4f74-9a8c-4dc02c43a7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0af01-cb98-4040-8299-2d2a539717f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c9f1b5a-6e13-4400-a57c-c4bf546ce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4D4677C-871D-42F2-9B6E-F268E4FA5B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B1A115-96A7-4A0B-A580-8CDD36DA984B}">
  <ds:schemaRefs>
    <ds:schemaRef ds:uri="05f0af01-cb98-4040-8299-2d2a539717f0"/>
    <ds:schemaRef ds:uri="1c9f1b5a-6e13-4400-a57c-c4bf546ceb4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463EDE8-0ECE-4811-A94E-458D2668B6D3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05f0af01-cb98-4040-8299-2d2a539717f0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1c9f1b5a-6e13-4400-a57c-c4bf546ceb4d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PODS</Template>
  <TotalTime>137</TotalTime>
  <Words>884</Words>
  <Application>Microsoft Office PowerPoint</Application>
  <PresentationFormat>On-screen Show (4:3)</PresentationFormat>
  <Paragraphs>101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Courier New</vt:lpstr>
      <vt:lpstr>STIXGeneral-Regular</vt:lpstr>
      <vt:lpstr>Wingdings</vt:lpstr>
      <vt:lpstr>PODS</vt:lpstr>
      <vt:lpstr>think-cell Slide</vt:lpstr>
      <vt:lpstr>Vehicle No-Idling SOP</vt:lpstr>
      <vt:lpstr>PowerPoint Presentation</vt:lpstr>
      <vt:lpstr>Why It Matters: Purpose of the Policy</vt:lpstr>
      <vt:lpstr>Idling Adds Up — Fast</vt:lpstr>
      <vt:lpstr>The Policy</vt:lpstr>
      <vt:lpstr>Who &amp; Where This Applies</vt:lpstr>
      <vt:lpstr>The 4-Minute Idle Limit</vt:lpstr>
      <vt:lpstr>When Does the Clock Start?</vt:lpstr>
      <vt:lpstr>Permitted Exceptions (1 of 2)</vt:lpstr>
      <vt:lpstr>Driver Responsibilities</vt:lpstr>
      <vt:lpstr>Supervisor &amp; Manager Responsibilities</vt:lpstr>
      <vt:lpstr>Monitoring &amp; Compliance</vt:lpstr>
      <vt:lpstr>Non-Compliance &amp; Corrective Action</vt:lpstr>
      <vt:lpstr>Legal &amp; Regulatory Considerations</vt:lpstr>
      <vt:lpstr>Turn It Off. Every Stop.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goes here</dc:title>
  <dc:creator>Dana Farnsworth</dc:creator>
  <cp:lastModifiedBy>Brett Schnitzius</cp:lastModifiedBy>
  <cp:revision>2</cp:revision>
  <cp:lastPrinted>2024-02-29T21:57:39Z</cp:lastPrinted>
  <dcterms:created xsi:type="dcterms:W3CDTF">2021-04-23T15:52:12Z</dcterms:created>
  <dcterms:modified xsi:type="dcterms:W3CDTF">2026-08-07T18:01:26Z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0x010100B50F66601867E04A8E0032BA59105E14</vt:lpwstr>
  </property>
  <property fmtid="{D5CDD505-2E9C-101B-9397-08002B2CF9AE}" pid="3" name="MediaServiceImageTags">
    <vt:lpwstr/>
  </property>
</Properties>
</file>