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0" r:id="rId20"/>
  </p:sldIdLst>
  <p:sldSz cx="9144000" cy="6858000" type="screen4x3"/>
  <p:notesSz cx="7315200" cy="96012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3120" userDrawn="1">
          <p15:clr>
            <a:srgbClr val="A4A3A4"/>
          </p15:clr>
        </p15:guide>
        <p15:guide id="4" orient="horz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9C15"/>
    <a:srgbClr val="CE202F"/>
    <a:srgbClr val="C3CFE1"/>
    <a:srgbClr val="3C3C3C"/>
    <a:srgbClr val="364D6E"/>
    <a:srgbClr val="019AD6"/>
    <a:srgbClr val="6F8DB9"/>
    <a:srgbClr val="FFC000"/>
    <a:srgbClr val="000000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890" y="90"/>
      </p:cViewPr>
      <p:guideLst>
        <p:guide pos="2880"/>
        <p:guide orient="horz" pos="3120"/>
        <p:guide orient="horz" pos="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tt Schnitzius" userId="82bde224-7720-40ea-86e0-80ed09c577ed" providerId="ADAL" clId="{5992471C-0CC6-42E5-B396-552317AD203B}"/>
    <pc:docChg chg="custSel addSld delSld modSld">
      <pc:chgData name="Brett Schnitzius" userId="82bde224-7720-40ea-86e0-80ed09c577ed" providerId="ADAL" clId="{5992471C-0CC6-42E5-B396-552317AD203B}" dt="2026-08-07T19:31:27.434" v="959" actId="20577"/>
      <pc:docMkLst>
        <pc:docMk/>
      </pc:docMkLst>
      <pc:sldChg chg="modSp mod">
        <pc:chgData name="Brett Schnitzius" userId="82bde224-7720-40ea-86e0-80ed09c577ed" providerId="ADAL" clId="{5992471C-0CC6-42E5-B396-552317AD203B}" dt="2026-08-07T11:26:17.503" v="820" actId="20577"/>
        <pc:sldMkLst>
          <pc:docMk/>
          <pc:sldMk cId="0" sldId="256"/>
        </pc:sldMkLst>
        <pc:spChg chg="mod">
          <ac:chgData name="Brett Schnitzius" userId="82bde224-7720-40ea-86e0-80ed09c577ed" providerId="ADAL" clId="{5992471C-0CC6-42E5-B396-552317AD203B}" dt="2026-08-07T11:26:17.503" v="820" actId="20577"/>
          <ac:spMkLst>
            <pc:docMk/>
            <pc:sldMk cId="0" sldId="256"/>
            <ac:spMk id="2" creationId="{00000000-0000-0000-0000-000000000000}"/>
          </ac:spMkLst>
        </pc:spChg>
      </pc:sldChg>
      <pc:sldChg chg="addSp modSp mod">
        <pc:chgData name="Brett Schnitzius" userId="82bde224-7720-40ea-86e0-80ed09c577ed" providerId="ADAL" clId="{5992471C-0CC6-42E5-B396-552317AD203B}" dt="2026-08-07T19:13:43.257" v="824" actId="1076"/>
        <pc:sldMkLst>
          <pc:docMk/>
          <pc:sldMk cId="0" sldId="260"/>
        </pc:sldMkLst>
        <pc:picChg chg="add mod">
          <ac:chgData name="Brett Schnitzius" userId="82bde224-7720-40ea-86e0-80ed09c577ed" providerId="ADAL" clId="{5992471C-0CC6-42E5-B396-552317AD203B}" dt="2026-08-07T19:13:43.257" v="824" actId="1076"/>
          <ac:picMkLst>
            <pc:docMk/>
            <pc:sldMk cId="0" sldId="260"/>
            <ac:picMk id="8" creationId="{27B47DF7-2B73-9C3D-3644-0E23CFC16399}"/>
          </ac:picMkLst>
        </pc:picChg>
      </pc:sldChg>
      <pc:sldChg chg="modSp mod">
        <pc:chgData name="Brett Schnitzius" userId="82bde224-7720-40ea-86e0-80ed09c577ed" providerId="ADAL" clId="{5992471C-0CC6-42E5-B396-552317AD203B}" dt="2026-07-28T15:04:31.437" v="589" actId="20577"/>
        <pc:sldMkLst>
          <pc:docMk/>
          <pc:sldMk cId="0" sldId="261"/>
        </pc:sldMkLst>
        <pc:spChg chg="mod">
          <ac:chgData name="Brett Schnitzius" userId="82bde224-7720-40ea-86e0-80ed09c577ed" providerId="ADAL" clId="{5992471C-0CC6-42E5-B396-552317AD203B}" dt="2026-07-28T15:04:31.437" v="589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Brett Schnitzius" userId="82bde224-7720-40ea-86e0-80ed09c577ed" providerId="ADAL" clId="{5992471C-0CC6-42E5-B396-552317AD203B}" dt="2026-08-07T19:30:05.565" v="872" actId="113"/>
        <pc:sldMkLst>
          <pc:docMk/>
          <pc:sldMk cId="0" sldId="266"/>
        </pc:sldMkLst>
        <pc:spChg chg="mod">
          <ac:chgData name="Brett Schnitzius" userId="82bde224-7720-40ea-86e0-80ed09c577ed" providerId="ADAL" clId="{5992471C-0CC6-42E5-B396-552317AD203B}" dt="2026-08-07T19:30:05.565" v="872" actId="113"/>
          <ac:spMkLst>
            <pc:docMk/>
            <pc:sldMk cId="0" sldId="266"/>
            <ac:spMk id="3" creationId="{00000000-0000-0000-0000-000000000000}"/>
          </ac:spMkLst>
        </pc:spChg>
      </pc:sldChg>
      <pc:sldChg chg="modSp mod">
        <pc:chgData name="Brett Schnitzius" userId="82bde224-7720-40ea-86e0-80ed09c577ed" providerId="ADAL" clId="{5992471C-0CC6-42E5-B396-552317AD203B}" dt="2026-08-07T19:31:27.434" v="959" actId="20577"/>
        <pc:sldMkLst>
          <pc:docMk/>
          <pc:sldMk cId="0" sldId="267"/>
        </pc:sldMkLst>
        <pc:spChg chg="mod">
          <ac:chgData name="Brett Schnitzius" userId="82bde224-7720-40ea-86e0-80ed09c577ed" providerId="ADAL" clId="{5992471C-0CC6-42E5-B396-552317AD203B}" dt="2026-08-07T19:31:27.434" v="959" actId="20577"/>
          <ac:spMkLst>
            <pc:docMk/>
            <pc:sldMk cId="0" sldId="267"/>
            <ac:spMk id="3" creationId="{00000000-0000-0000-0000-000000000000}"/>
          </ac:spMkLst>
        </pc:spChg>
      </pc:sldChg>
      <pc:sldChg chg="delSp modSp new mod">
        <pc:chgData name="Brett Schnitzius" userId="82bde224-7720-40ea-86e0-80ed09c577ed" providerId="ADAL" clId="{5992471C-0CC6-42E5-B396-552317AD203B}" dt="2026-07-28T15:26:27.568" v="811" actId="20577"/>
        <pc:sldMkLst>
          <pc:docMk/>
          <pc:sldMk cId="2982308372" sldId="271"/>
        </pc:sldMkLst>
        <pc:spChg chg="mod">
          <ac:chgData name="Brett Schnitzius" userId="82bde224-7720-40ea-86e0-80ed09c577ed" providerId="ADAL" clId="{5992471C-0CC6-42E5-B396-552317AD203B}" dt="2026-07-28T15:26:27.568" v="811" actId="20577"/>
          <ac:spMkLst>
            <pc:docMk/>
            <pc:sldMk cId="2982308372" sldId="271"/>
            <ac:spMk id="3" creationId="{18FEFA1D-68D4-AD3C-AA56-25F3D833E075}"/>
          </ac:spMkLst>
        </pc:spChg>
        <pc:spChg chg="mod">
          <ac:chgData name="Brett Schnitzius" userId="82bde224-7720-40ea-86e0-80ed09c577ed" providerId="ADAL" clId="{5992471C-0CC6-42E5-B396-552317AD203B}" dt="2026-07-28T15:23:26.180" v="612" actId="20577"/>
          <ac:spMkLst>
            <pc:docMk/>
            <pc:sldMk cId="2982308372" sldId="271"/>
            <ac:spMk id="5" creationId="{0697A2DD-0161-6D35-6687-9CE76AACC74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64" tIns="48331" rIns="96664" bIns="48331" rtlCol="0"/>
          <a:lstStyle>
            <a:lvl1pPr algn="l">
              <a:defRPr sz="13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6664" tIns="48331" rIns="96664" bIns="48331" rtlCol="0"/>
          <a:lstStyle>
            <a:lvl1pPr algn="r">
              <a:defRPr sz="1300" b="0" i="0">
                <a:latin typeface="Arial" panose="020B0604020202020204" pitchFamily="34" charset="0"/>
              </a:defRPr>
            </a:lvl1pPr>
          </a:lstStyle>
          <a:p>
            <a:fld id="{9996C222-0E63-A94A-A20E-F606DE833AC1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4" tIns="48331" rIns="96664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64" tIns="48331" rIns="96664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64" tIns="48331" rIns="96664" bIns="48331" rtlCol="0" anchor="b"/>
          <a:lstStyle>
            <a:lvl1pPr algn="l">
              <a:defRPr sz="13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64" tIns="48331" rIns="96664" bIns="48331" rtlCol="0" anchor="b"/>
          <a:lstStyle>
            <a:lvl1pPr algn="r">
              <a:defRPr sz="1300" b="0" i="0">
                <a:latin typeface="Arial" panose="020B0604020202020204" pitchFamily="34" charset="0"/>
              </a:defRPr>
            </a:lvl1pPr>
          </a:lstStyle>
          <a:p>
            <a:fld id="{CAC0D6F1-8610-E540-9BA8-F2A2092C6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3" y="8703"/>
            <a:ext cx="7865614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2804165" y="0"/>
            <a:ext cx="633983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304495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0302" y="4816658"/>
            <a:ext cx="5338220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50302" y="2013292"/>
            <a:ext cx="5338220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6745421" y="558112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8/7/2026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5655761" y="6346944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134" y="5497524"/>
            <a:ext cx="1576388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5479" y="4782125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1837680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5" y="2481785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5" y="2381042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0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07878" y="1213297"/>
            <a:ext cx="9036122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1184202" y="2532075"/>
            <a:ext cx="4730276" cy="237581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6972" y="619784"/>
            <a:ext cx="464564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25344" y="2463226"/>
            <a:ext cx="464564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8979" y="619785"/>
            <a:ext cx="4273023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1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3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229" t="5946" r="4395" b="18883"/>
          <a:stretch/>
        </p:blipFill>
        <p:spPr>
          <a:xfrm>
            <a:off x="1481617" y="1093790"/>
            <a:ext cx="7393305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 userDrawn="1"/>
        </p:nvSpPr>
        <p:spPr>
          <a:xfrm>
            <a:off x="298850" y="791497"/>
            <a:ext cx="7558611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3" y="1103011"/>
            <a:ext cx="626654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4691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8576053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8195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8576053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149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47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492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2744333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8927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2744333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77294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89005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4990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6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6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26539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6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6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13865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4319342" y="-11470"/>
            <a:ext cx="4826293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33919" r="7778"/>
          <a:stretch/>
        </p:blipFill>
        <p:spPr>
          <a:xfrm>
            <a:off x="4270572" y="22942"/>
            <a:ext cx="4873433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345407" y="6400800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7" y="1104050"/>
            <a:ext cx="4978228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2965" y="1103018"/>
            <a:ext cx="2919711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9" y="365130"/>
            <a:ext cx="5240763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59445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98978" y="1103011"/>
            <a:ext cx="8576054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05444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00329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7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1837680" y="0"/>
            <a:ext cx="7865614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6" y="-1"/>
            <a:ext cx="8381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6059139" y="43068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" y="2699092"/>
            <a:ext cx="6099047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52552" y="4782125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24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9464" y="59345"/>
            <a:ext cx="6759368" cy="50755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39" y="685801"/>
            <a:ext cx="8559800" cy="57149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1953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7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941" tIns="34941" rIns="34941" bIns="34941" rtlCol="0" anchor="ctr"/>
          <a:lstStyle/>
          <a:p>
            <a:pPr algn="ctr"/>
            <a:endParaRPr lang="en-US" sz="1941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021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65251" t="72882" r="4195" b="15218"/>
          <a:stretch/>
        </p:blipFill>
        <p:spPr>
          <a:xfrm>
            <a:off x="1774786" y="6400800"/>
            <a:ext cx="140916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22794" t="72968" r="66395" b="15218"/>
          <a:stretch/>
        </p:blipFill>
        <p:spPr>
          <a:xfrm>
            <a:off x="6542762" y="6404127"/>
            <a:ext cx="2601238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203" t="72882" r="4139" b="15302"/>
          <a:stretch/>
        </p:blipFill>
        <p:spPr>
          <a:xfrm>
            <a:off x="3168073" y="6400794"/>
            <a:ext cx="4430623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3"/>
            <a:ext cx="5863472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376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61F8DF5-E598-4052-8042-E315AAC77342}"/>
              </a:ext>
            </a:extLst>
          </p:cNvPr>
          <p:cNvGraphicFramePr>
            <a:graphicFrameLocks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08418010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338" imgH="338" progId="TCLayout.ActiveDocument.1">
                  <p:embed/>
                </p:oleObj>
              </mc:Choice>
              <mc:Fallback>
                <p:oleObj name="think-cell Slide" r:id="rId26" imgW="338" imgH="33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61F8DF5-E598-4052-8042-E315AAC773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10" y="1825625"/>
            <a:ext cx="78867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961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991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3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815" r:id="rId3"/>
    <p:sldLayoutId id="2147483795" r:id="rId4"/>
    <p:sldLayoutId id="2147483731" r:id="rId5"/>
    <p:sldLayoutId id="2147483805" r:id="rId6"/>
    <p:sldLayoutId id="2147483804" r:id="rId7"/>
    <p:sldLayoutId id="2147483812" r:id="rId8"/>
    <p:sldLayoutId id="2147483813" r:id="rId9"/>
    <p:sldLayoutId id="2147483807" r:id="rId10"/>
    <p:sldLayoutId id="2147483801" r:id="rId11"/>
    <p:sldLayoutId id="2147483808" r:id="rId12"/>
    <p:sldLayoutId id="2147483802" r:id="rId13"/>
    <p:sldLayoutId id="2147483809" r:id="rId14"/>
    <p:sldLayoutId id="2147483803" r:id="rId15"/>
    <p:sldLayoutId id="2147483755" r:id="rId16"/>
    <p:sldLayoutId id="2147483758" r:id="rId17"/>
    <p:sldLayoutId id="2147483757" r:id="rId18"/>
    <p:sldLayoutId id="2147483756" r:id="rId19"/>
    <p:sldLayoutId id="2147483814" r:id="rId20"/>
    <p:sldLayoutId id="2147483816" r:id="rId21"/>
    <p:sldLayoutId id="2147483819" r:id="rId22"/>
    <p:sldLayoutId id="2147483820" r:id="rId23"/>
  </p:sldLayoutIdLst>
  <p:hf hdr="0" ftr="0" dt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Fueling Standard Operating Procedure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PODS Fuel Management Program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Effective 8/10/2026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301074" y="2463226"/>
            <a:ext cx="5657222" cy="2513509"/>
          </a:xfrm>
        </p:spPr>
        <p:txBody>
          <a:bodyPr/>
          <a:lstStyle/>
          <a:p>
            <a:r>
              <a:rPr dirty="0"/>
              <a:t>Purpose &amp; Scope	</a:t>
            </a:r>
            <a:r>
              <a:rPr lang="en-US" dirty="0"/>
              <a:t>			</a:t>
            </a:r>
            <a:endParaRPr dirty="0"/>
          </a:p>
          <a:p>
            <a:r>
              <a:rPr dirty="0"/>
              <a:t>WEX CONNECT App Implementation	</a:t>
            </a:r>
            <a:r>
              <a:rPr lang="en-US" dirty="0"/>
              <a:t>	</a:t>
            </a:r>
            <a:endParaRPr dirty="0"/>
          </a:p>
          <a:p>
            <a:r>
              <a:rPr dirty="0"/>
              <a:t>End-of-Shift Fueling Standard	</a:t>
            </a:r>
            <a:r>
              <a:rPr lang="en-US" dirty="0"/>
              <a:t>			</a:t>
            </a:r>
            <a:endParaRPr dirty="0"/>
          </a:p>
          <a:p>
            <a:r>
              <a:rPr dirty="0"/>
              <a:t>Zero-Tolerance Compliance &amp; Weekly Audits	</a:t>
            </a:r>
          </a:p>
          <a:p>
            <a:r>
              <a:rPr dirty="0"/>
              <a:t>Fuel Receipt Verification	</a:t>
            </a:r>
          </a:p>
          <a:p>
            <a:r>
              <a:rPr dirty="0"/>
              <a:t>Driver PIN Controls	</a:t>
            </a:r>
          </a:p>
          <a:p>
            <a:r>
              <a:rPr dirty="0"/>
              <a:t>Roles &amp; Responsibilities	</a:t>
            </a:r>
          </a:p>
          <a:p>
            <a:r>
              <a:rPr dirty="0"/>
              <a:t>Exceptions, Records &amp; Compliance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Policy Fundamentals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Establishing the WEX fueling program</a:t>
            </a:r>
            <a:r>
              <a:rPr lang="en-US" dirty="0"/>
              <a:t> for the field.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2400" b="1" dirty="0"/>
              <a:t>Scope</a:t>
            </a:r>
          </a:p>
          <a:p>
            <a:pPr>
              <a:spcAft>
                <a:spcPts val="600"/>
              </a:spcAft>
            </a:pPr>
            <a:r>
              <a:rPr sz="1800" dirty="0"/>
              <a:t>All PODS Market Managers</a:t>
            </a:r>
          </a:p>
          <a:p>
            <a:pPr>
              <a:spcAft>
                <a:spcPts val="600"/>
              </a:spcAft>
            </a:pPr>
            <a:r>
              <a:rPr sz="1800" dirty="0"/>
              <a:t>All employees authorized to operate PODS trucks and forklifts</a:t>
            </a:r>
          </a:p>
          <a:p>
            <a:pPr>
              <a:spcAft>
                <a:spcPts val="600"/>
              </a:spcAft>
            </a:pPr>
            <a:r>
              <a:rPr sz="1800" dirty="0"/>
              <a:t>All company-owned or leased vehicles utilizing the WEX fuel program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2400" b="1" dirty="0"/>
              <a:t>Purpose</a:t>
            </a:r>
          </a:p>
          <a:p>
            <a:pPr>
              <a:spcAft>
                <a:spcPts val="600"/>
              </a:spcAft>
            </a:pPr>
            <a:r>
              <a:rPr sz="2000" dirty="0"/>
              <a:t>Reduce fuel costs</a:t>
            </a:r>
          </a:p>
          <a:p>
            <a:pPr>
              <a:spcAft>
                <a:spcPts val="600"/>
              </a:spcAft>
            </a:pPr>
            <a:r>
              <a:rPr sz="2000" dirty="0"/>
              <a:t>Improve accountability and operational efficiency</a:t>
            </a:r>
          </a:p>
          <a:p>
            <a:pPr>
              <a:spcAft>
                <a:spcPts val="600"/>
              </a:spcAft>
            </a:pPr>
            <a:r>
              <a:rPr sz="2000" dirty="0"/>
              <a:t>Strengthen internal controls</a:t>
            </a:r>
          </a:p>
          <a:p>
            <a:pPr>
              <a:spcAft>
                <a:spcPts val="600"/>
              </a:spcAft>
            </a:pPr>
            <a:r>
              <a:rPr sz="2000" dirty="0"/>
              <a:t>Ensure consistent compliance across all markets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Purpose &amp; Scope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9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 dirty="0"/>
              <a:t>Communicate to Drivers</a:t>
            </a:r>
          </a:p>
          <a:p>
            <a:pPr>
              <a:buNone/>
            </a:pPr>
            <a:r>
              <a:rPr sz="1100" dirty="0"/>
              <a:t>Market Managers ensure </a:t>
            </a:r>
            <a:endParaRPr lang="en-US" sz="1100" dirty="0"/>
          </a:p>
          <a:p>
            <a:pPr>
              <a:buNone/>
            </a:pPr>
            <a:r>
              <a:rPr sz="1100" dirty="0"/>
              <a:t>every driver knows approved </a:t>
            </a:r>
            <a:endParaRPr lang="en-US" sz="1100" dirty="0"/>
          </a:p>
          <a:p>
            <a:pPr>
              <a:buNone/>
            </a:pPr>
            <a:r>
              <a:rPr sz="1100" dirty="0"/>
              <a:t>locations before operating </a:t>
            </a:r>
            <a:endParaRPr lang="en-US" sz="1100" dirty="0"/>
          </a:p>
          <a:p>
            <a:pPr>
              <a:buNone/>
            </a:pPr>
            <a:r>
              <a:rPr sz="1100" dirty="0"/>
              <a:t>company vehicles.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 dirty="0"/>
              <a:t>Install &amp; Maintain</a:t>
            </a:r>
          </a:p>
          <a:p>
            <a:pPr>
              <a:buNone/>
            </a:pPr>
            <a:r>
              <a:rPr sz="1100" dirty="0"/>
              <a:t>Each Market Manager</a:t>
            </a:r>
            <a:endParaRPr lang="en-US" sz="1100" dirty="0"/>
          </a:p>
          <a:p>
            <a:pPr>
              <a:buNone/>
            </a:pPr>
            <a:r>
              <a:rPr sz="1100" dirty="0"/>
              <a:t>installs and maintains the</a:t>
            </a:r>
            <a:endParaRPr lang="en-US" sz="1100" dirty="0"/>
          </a:p>
          <a:p>
            <a:pPr>
              <a:buNone/>
            </a:pPr>
            <a:r>
              <a:rPr sz="1100" dirty="0"/>
              <a:t>WEX mobile application.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 dirty="0"/>
              <a:t>Identify 2–3 Locations</a:t>
            </a:r>
          </a:p>
          <a:p>
            <a:pPr>
              <a:buNone/>
            </a:pPr>
            <a:r>
              <a:rPr sz="1100" dirty="0"/>
              <a:t>Select approved fueling</a:t>
            </a:r>
            <a:endParaRPr lang="en-US" sz="1100" dirty="0"/>
          </a:p>
          <a:p>
            <a:pPr>
              <a:buNone/>
            </a:pPr>
            <a:r>
              <a:rPr sz="1100" dirty="0"/>
              <a:t>locations offering the lowest </a:t>
            </a:r>
            <a:endParaRPr lang="en-US" sz="1100" dirty="0"/>
          </a:p>
          <a:p>
            <a:pPr>
              <a:buNone/>
            </a:pPr>
            <a:r>
              <a:rPr sz="1100" dirty="0"/>
              <a:t>prices, conveniently near the </a:t>
            </a:r>
            <a:endParaRPr lang="en-US" sz="1100" dirty="0"/>
          </a:p>
          <a:p>
            <a:pPr>
              <a:buNone/>
            </a:pPr>
            <a:r>
              <a:rPr sz="1100" dirty="0"/>
              <a:t>warehouse.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 dirty="0"/>
              <a:t>Review Periodically</a:t>
            </a:r>
          </a:p>
          <a:p>
            <a:pPr>
              <a:buNone/>
            </a:pPr>
            <a:r>
              <a:rPr sz="1100" dirty="0"/>
              <a:t>Approved locations are</a:t>
            </a:r>
            <a:endParaRPr lang="en-US" sz="1100" dirty="0"/>
          </a:p>
          <a:p>
            <a:pPr>
              <a:buNone/>
            </a:pPr>
            <a:r>
              <a:rPr sz="1100" dirty="0"/>
              <a:t>reviewed and updated as </a:t>
            </a:r>
            <a:endParaRPr lang="en-US" sz="1100" dirty="0"/>
          </a:p>
          <a:p>
            <a:pPr>
              <a:buNone/>
            </a:pPr>
            <a:r>
              <a:rPr sz="1100" dirty="0"/>
              <a:t>pricing or operational needs </a:t>
            </a:r>
            <a:endParaRPr lang="en-US" sz="1100" dirty="0"/>
          </a:p>
          <a:p>
            <a:pPr>
              <a:buNone/>
            </a:pPr>
            <a:r>
              <a:rPr sz="1100" dirty="0"/>
              <a:t>change.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WEX CONNECT App Implementation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B47DF7-2B73-9C3D-3644-0E23CFC16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68" y="2529608"/>
            <a:ext cx="1487790" cy="28512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Step 2 — Return Ready for Next Shift</a:t>
            </a:r>
          </a:p>
          <a:p>
            <a:pPr>
              <a:buNone/>
            </a:pPr>
            <a:r>
              <a:rPr sz="1200" dirty="0"/>
              <a:t>Vehicles are returned with sufficient </a:t>
            </a:r>
            <a:endParaRPr lang="en-US" sz="1200" dirty="0"/>
          </a:p>
          <a:p>
            <a:pPr>
              <a:buNone/>
            </a:pPr>
            <a:r>
              <a:rPr sz="1200" dirty="0"/>
              <a:t>fuel to support the next scheduled </a:t>
            </a:r>
            <a:endParaRPr lang="en-US" sz="1200" dirty="0"/>
          </a:p>
          <a:p>
            <a:pPr>
              <a:buNone/>
            </a:pPr>
            <a:r>
              <a:rPr sz="1200" dirty="0"/>
              <a:t>shift, minimizing delays.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Step 1 — Fuel at Approved Location</a:t>
            </a:r>
          </a:p>
          <a:p>
            <a:pPr>
              <a:buNone/>
            </a:pPr>
            <a:r>
              <a:rPr sz="1200" dirty="0"/>
              <a:t>Drivers fuel company trucks at a </a:t>
            </a:r>
            <a:endParaRPr lang="en-US" sz="1200" dirty="0"/>
          </a:p>
          <a:p>
            <a:pPr>
              <a:buNone/>
            </a:pPr>
            <a:r>
              <a:rPr sz="1200" dirty="0"/>
              <a:t>designated approved location at the </a:t>
            </a:r>
            <a:endParaRPr lang="en-US" sz="1200" dirty="0"/>
          </a:p>
          <a:p>
            <a:pPr>
              <a:buNone/>
            </a:pPr>
            <a:r>
              <a:rPr sz="1200" dirty="0"/>
              <a:t>end of each shift.</a:t>
            </a:r>
            <a:r>
              <a:rPr lang="en-US" sz="1200" dirty="0"/>
              <a:t> They will have 2-3 </a:t>
            </a:r>
          </a:p>
          <a:p>
            <a:pPr>
              <a:buNone/>
            </a:pPr>
            <a:r>
              <a:rPr lang="en-US" sz="1200" dirty="0"/>
              <a:t>locations </a:t>
            </a:r>
            <a:r>
              <a:rPr lang="en-US" sz="1200"/>
              <a:t>so direction </a:t>
            </a:r>
            <a:r>
              <a:rPr lang="en-US" sz="1200" dirty="0"/>
              <a:t>of arrival </a:t>
            </a:r>
          </a:p>
          <a:p>
            <a:pPr>
              <a:buNone/>
            </a:pPr>
            <a:r>
              <a:rPr lang="en-US" sz="1200" dirty="0"/>
              <a:t>should not be an issue.</a:t>
            </a:r>
            <a:endParaRPr sz="1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Step 3 — Report Exceptions Immediately</a:t>
            </a:r>
          </a:p>
          <a:p>
            <a:pPr>
              <a:buNone/>
            </a:pPr>
            <a:r>
              <a:rPr sz="1200" dirty="0"/>
              <a:t>Anything preventing end-of-shift </a:t>
            </a:r>
            <a:endParaRPr lang="en-US" sz="1200" dirty="0"/>
          </a:p>
          <a:p>
            <a:pPr>
              <a:buNone/>
            </a:pPr>
            <a:r>
              <a:rPr sz="1200" dirty="0"/>
              <a:t>fueling is reported to the Market </a:t>
            </a:r>
            <a:endParaRPr lang="en-US" sz="1200" dirty="0"/>
          </a:p>
          <a:p>
            <a:pPr>
              <a:buNone/>
            </a:pPr>
            <a:r>
              <a:rPr sz="1200" dirty="0"/>
              <a:t>Manager immediately and </a:t>
            </a:r>
            <a:endParaRPr lang="en-US" sz="1200" dirty="0"/>
          </a:p>
          <a:p>
            <a:pPr>
              <a:buNone/>
            </a:pPr>
            <a:r>
              <a:rPr sz="1200" dirty="0"/>
              <a:t>documented.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End-of-Shift Fueling Standard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800" b="1" dirty="0"/>
              <a:t>Policy Violations</a:t>
            </a:r>
          </a:p>
          <a:p>
            <a:pPr>
              <a:spcAft>
                <a:spcPts val="600"/>
              </a:spcAft>
            </a:pPr>
            <a:r>
              <a:rPr dirty="0"/>
              <a:t>Fuel purchases at unapproved locations without documented approval</a:t>
            </a:r>
          </a:p>
          <a:p>
            <a:pPr>
              <a:spcAft>
                <a:spcPts val="600"/>
              </a:spcAft>
            </a:pPr>
            <a:r>
              <a:rPr dirty="0"/>
              <a:t>Failure to follow established fueling procedures</a:t>
            </a:r>
          </a:p>
          <a:p>
            <a:pPr>
              <a:spcAft>
                <a:spcPts val="600"/>
              </a:spcAft>
            </a:pPr>
            <a:r>
              <a:rPr dirty="0"/>
              <a:t>Result: immediate review, and possible corrective action up to loss of driving privileges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800" b="1" dirty="0"/>
              <a:t>Mandatory Adherence</a:t>
            </a:r>
          </a:p>
          <a:p>
            <a:pPr>
              <a:spcAft>
                <a:spcPts val="600"/>
              </a:spcAft>
            </a:pPr>
            <a:r>
              <a:rPr dirty="0"/>
              <a:t>Compliance with the approved fueling program is required for all employees operating company vehicles.</a:t>
            </a:r>
          </a:p>
          <a:p>
            <a:pPr>
              <a:spcAft>
                <a:spcPts val="600"/>
              </a:spcAft>
            </a:pPr>
            <a:r>
              <a:rPr dirty="0"/>
              <a:t>Documented management approval is the only path to an </a:t>
            </a:r>
            <a:r>
              <a:rPr u="sng" dirty="0"/>
              <a:t>exception</a:t>
            </a:r>
            <a:r>
              <a:rPr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Zero-Tolerance Compliance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Procedures &amp; Accountability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Audits, records, roles, and compliance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  <a:buNone/>
            </a:pPr>
            <a:r>
              <a:rPr sz="1400" b="1" dirty="0"/>
              <a:t>WEX Reporting Review — conducted weekly by every Market Manager</a:t>
            </a:r>
          </a:p>
          <a:p>
            <a:pPr>
              <a:spcAft>
                <a:spcPts val="600"/>
              </a:spcAft>
            </a:pPr>
            <a:r>
              <a:rPr sz="1200" dirty="0"/>
              <a:t>Verify fueling occurred at approved locations</a:t>
            </a:r>
          </a:p>
          <a:p>
            <a:pPr>
              <a:spcAft>
                <a:spcPts val="600"/>
              </a:spcAft>
            </a:pPr>
            <a:r>
              <a:rPr sz="1200" dirty="0"/>
              <a:t>Monitor fuel spending and purchasing trends</a:t>
            </a:r>
          </a:p>
          <a:p>
            <a:pPr>
              <a:spcAft>
                <a:spcPts val="600"/>
              </a:spcAft>
            </a:pPr>
            <a:r>
              <a:rPr sz="1200" dirty="0"/>
              <a:t>Identify unauthorized transactions or exceptions</a:t>
            </a:r>
          </a:p>
          <a:p>
            <a:pPr>
              <a:spcAft>
                <a:spcPts val="600"/>
              </a:spcAft>
            </a:pPr>
            <a:r>
              <a:rPr sz="1200" dirty="0"/>
              <a:t>Confirm compliance with company fueling standards</a:t>
            </a:r>
            <a:endParaRPr lang="en-US" sz="1200" dirty="0"/>
          </a:p>
          <a:p>
            <a:pPr>
              <a:spcAft>
                <a:spcPts val="600"/>
              </a:spcAft>
            </a:pPr>
            <a:r>
              <a:rPr lang="en-US" sz="1200" dirty="0"/>
              <a:t>Keep records secure and organized</a:t>
            </a:r>
          </a:p>
          <a:p>
            <a:pPr>
              <a:spcAft>
                <a:spcPts val="600"/>
              </a:spcAft>
            </a:pPr>
            <a:r>
              <a:rPr lang="en-US" sz="1200" dirty="0"/>
              <a:t>Be prepared for audits with IA and TM</a:t>
            </a:r>
            <a:endParaRPr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 dirty="0"/>
              <a:t>Exception Resolution</a:t>
            </a:r>
          </a:p>
          <a:p>
            <a:pPr>
              <a:spcAft>
                <a:spcPts val="1000"/>
              </a:spcAft>
              <a:buNone/>
            </a:pPr>
            <a:r>
              <a:rPr sz="1100" dirty="0"/>
              <a:t>Discrepancies found in the audit are investigated promptly, documented, and resolved.</a:t>
            </a:r>
          </a:p>
          <a:p>
            <a:pPr>
              <a:buNone/>
            </a:pPr>
            <a:r>
              <a:rPr sz="1000" i="1" dirty="0"/>
              <a:t>Note: WEX is building an automated weekly report to support this review.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Weekly Compliance Audits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/>
              <a:t>Driver Responsibility</a:t>
            </a:r>
          </a:p>
          <a:p>
            <a:pPr>
              <a:buNone/>
            </a:pPr>
            <a:r>
              <a:rPr sz="1100"/>
              <a:t>Drivers submit all fuel receipts to their Market Manager at the end of each workday.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Fuel Receipt Verification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/>
              <a:t>Location Match</a:t>
            </a:r>
          </a:p>
          <a:p>
            <a:pPr>
              <a:buNone/>
            </a:pPr>
            <a:r>
              <a:rPr sz="1100"/>
              <a:t>Manager verifies fuel purchases were made at approved fueling locations.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/>
              <a:t>Amount &amp; Gallons Check</a:t>
            </a:r>
          </a:p>
          <a:p>
            <a:pPr>
              <a:buNone/>
            </a:pPr>
            <a:r>
              <a:rPr sz="1100"/>
              <a:t>Purchase amounts align with WEX records; gallons are reasonable for the vehicle or equipment fueled.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None/>
            </a:pPr>
            <a:r>
              <a:rPr sz="1300" b="1"/>
              <a:t>Record Retention</a:t>
            </a:r>
          </a:p>
          <a:p>
            <a:pPr>
              <a:buNone/>
            </a:pPr>
            <a:r>
              <a:rPr sz="1100"/>
              <a:t>Fuel receipts and supporting documentation are retained per company record retention requirements.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/>
              <a:t>Daily Monitoring</a:t>
            </a:r>
          </a:p>
          <a:p>
            <a:pPr>
              <a:buNone/>
            </a:pPr>
            <a:r>
              <a:rPr sz="1200"/>
              <a:t>A recurring audit verifies each driver PIN is used no more than once per day, unless a documented exception exists.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PIN Assignment</a:t>
            </a:r>
          </a:p>
          <a:p>
            <a:pPr>
              <a:buNone/>
            </a:pPr>
            <a:r>
              <a:rPr sz="1200" dirty="0"/>
              <a:t>Every authorized driver is assigned a unique WEX driver PIN. PIN sharing is strictly prohibited.</a:t>
            </a:r>
            <a:endParaRPr lang="en-US" sz="1200" dirty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b="1" dirty="0"/>
              <a:t>(PINS will be coming in the next few weeks.) </a:t>
            </a:r>
            <a:endParaRPr sz="12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/>
              <a:t>Periodic Audits</a:t>
            </a:r>
          </a:p>
          <a:p>
            <a:pPr>
              <a:buNone/>
            </a:pPr>
            <a:r>
              <a:rPr sz="1200"/>
              <a:t>Market Managers validate PINs belong only to active drivers and remove inactive or unauthorized PINs.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Driver PIN Controls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800" b="1"/>
              <a:t>Market Managers</a:t>
            </a:r>
          </a:p>
          <a:p>
            <a:pPr>
              <a:spcAft>
                <a:spcPts val="500"/>
              </a:spcAft>
            </a:pPr>
            <a:r>
              <a:t>Maintain 2–3 approved fueling locations via the WEX app</a:t>
            </a:r>
          </a:p>
          <a:p>
            <a:pPr>
              <a:spcAft>
                <a:spcPts val="500"/>
              </a:spcAft>
            </a:pPr>
            <a:r>
              <a:t>Route the fueling stop at the end of the shift</a:t>
            </a:r>
          </a:p>
          <a:p>
            <a:pPr>
              <a:spcAft>
                <a:spcPts val="500"/>
              </a:spcAft>
            </a:pPr>
            <a:r>
              <a:t>Communicate approved locations to all drivers</a:t>
            </a:r>
          </a:p>
          <a:p>
            <a:pPr>
              <a:spcAft>
                <a:spcPts val="500"/>
              </a:spcAft>
            </a:pPr>
            <a:r>
              <a:t>Verify daily fuel receipts and review weekly WEX reports</a:t>
            </a:r>
          </a:p>
          <a:p>
            <a:pPr>
              <a:spcAft>
                <a:spcPts val="500"/>
              </a:spcAft>
            </a:pPr>
            <a:r>
              <a:t>Investigate exceptions and conduct PIN audits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800" b="1" dirty="0"/>
              <a:t>Drivers</a:t>
            </a:r>
          </a:p>
          <a:p>
            <a:pPr>
              <a:spcAft>
                <a:spcPts val="500"/>
              </a:spcAft>
            </a:pPr>
            <a:r>
              <a:rPr dirty="0"/>
              <a:t>Fuel only at approved fueling locations</a:t>
            </a:r>
          </a:p>
          <a:p>
            <a:pPr>
              <a:spcAft>
                <a:spcPts val="500"/>
              </a:spcAft>
            </a:pPr>
            <a:r>
              <a:rPr dirty="0"/>
              <a:t>Fuel company vehicles at the end of each shift</a:t>
            </a:r>
          </a:p>
          <a:p>
            <a:pPr>
              <a:spcAft>
                <a:spcPts val="500"/>
              </a:spcAft>
            </a:pPr>
            <a:r>
              <a:rPr dirty="0"/>
              <a:t>Submit all fuel receipts daily</a:t>
            </a:r>
          </a:p>
          <a:p>
            <a:pPr>
              <a:spcAft>
                <a:spcPts val="500"/>
              </a:spcAft>
            </a:pPr>
            <a:r>
              <a:rPr dirty="0"/>
              <a:t>Protect and use only their assigned WEX PIN</a:t>
            </a:r>
          </a:p>
          <a:p>
            <a:pPr>
              <a:spcAft>
                <a:spcPts val="500"/>
              </a:spcAft>
            </a:pPr>
            <a:r>
              <a:rPr dirty="0"/>
              <a:t>Immediately report fueling issues or exceptions</a:t>
            </a:r>
            <a:endParaRPr lang="en-US" dirty="0"/>
          </a:p>
          <a:p>
            <a:pPr>
              <a:spcAft>
                <a:spcPts val="500"/>
              </a:spcAft>
            </a:pPr>
            <a:r>
              <a:rPr lang="en-US" dirty="0"/>
              <a:t>Enter Mileage on pump screens for Vehicles and Hours for Lifts and </a:t>
            </a:r>
            <a:r>
              <a:rPr lang="en-US" dirty="0" err="1"/>
              <a:t>PODzillas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Roles &amp; Responsibilities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2. Document</a:t>
            </a:r>
          </a:p>
          <a:p>
            <a:pPr>
              <a:buNone/>
            </a:pPr>
            <a:r>
              <a:rPr sz="1200" dirty="0"/>
              <a:t>Documented in writing, explaining the </a:t>
            </a:r>
            <a:endParaRPr lang="en-US" sz="1200" dirty="0"/>
          </a:p>
          <a:p>
            <a:pPr>
              <a:buNone/>
            </a:pPr>
            <a:r>
              <a:rPr sz="1200" dirty="0"/>
              <a:t>reason for the exception.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1. Communicate</a:t>
            </a:r>
          </a:p>
          <a:p>
            <a:pPr>
              <a:buNone/>
            </a:pPr>
            <a:r>
              <a:rPr sz="1200" dirty="0"/>
              <a:t>Communicated to the Market </a:t>
            </a:r>
            <a:endParaRPr lang="en-US" sz="1200" dirty="0"/>
          </a:p>
          <a:p>
            <a:pPr>
              <a:buNone/>
            </a:pPr>
            <a:r>
              <a:rPr sz="1200" dirty="0"/>
              <a:t>Manager as soon as practical.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400" b="1" dirty="0"/>
              <a:t>3. Approve</a:t>
            </a:r>
          </a:p>
          <a:p>
            <a:pPr>
              <a:buNone/>
            </a:pPr>
            <a:r>
              <a:rPr sz="1200" dirty="0"/>
              <a:t>Reviewed and approved by </a:t>
            </a:r>
            <a:endParaRPr lang="en-US" sz="1200" dirty="0"/>
          </a:p>
          <a:p>
            <a:pPr>
              <a:buNone/>
            </a:pPr>
            <a:r>
              <a:rPr sz="1200" dirty="0"/>
              <a:t>management.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Operational Exceptions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800" b="1"/>
              <a:t>Non-Compliance Consequences</a:t>
            </a:r>
          </a:p>
          <a:p>
            <a:pPr>
              <a:spcAft>
                <a:spcPts val="500"/>
              </a:spcAft>
            </a:pPr>
            <a:r>
              <a:t>Review of fueling activity</a:t>
            </a:r>
          </a:p>
          <a:p>
            <a:pPr>
              <a:spcAft>
                <a:spcPts val="500"/>
              </a:spcAft>
            </a:pPr>
            <a:r>
              <a:t>Coaching or retraining</a:t>
            </a:r>
          </a:p>
          <a:p>
            <a:pPr>
              <a:spcAft>
                <a:spcPts val="500"/>
              </a:spcAft>
            </a:pPr>
            <a:r>
              <a:t>Corrective or disciplinary action per PODS policy</a:t>
            </a:r>
          </a:p>
          <a:p>
            <a:pPr>
              <a:spcAft>
                <a:spcPts val="500"/>
              </a:spcAft>
            </a:pPr>
            <a:r>
              <a:t>Suspension or revocation of driving privileges when appropriate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 wrap="square"/>
          <a:lstStyle/>
          <a:p>
            <a:pPr>
              <a:spcAft>
                <a:spcPts val="800"/>
              </a:spcAft>
              <a:buNone/>
            </a:pPr>
            <a:r>
              <a:rPr sz="1800" b="1"/>
              <a:t>Records Maintained</a:t>
            </a:r>
          </a:p>
          <a:p>
            <a:pPr>
              <a:spcAft>
                <a:spcPts val="500"/>
              </a:spcAft>
            </a:pPr>
            <a:r>
              <a:t>Daily fuel receipts</a:t>
            </a:r>
          </a:p>
          <a:p>
            <a:pPr>
              <a:spcAft>
                <a:spcPts val="500"/>
              </a:spcAft>
            </a:pPr>
            <a:r>
              <a:t>Weekly WEX compliance reports</a:t>
            </a:r>
          </a:p>
          <a:p>
            <a:pPr>
              <a:spcAft>
                <a:spcPts val="500"/>
              </a:spcAft>
            </a:pPr>
            <a:r>
              <a:t>Driver PIN audit reports</a:t>
            </a:r>
          </a:p>
          <a:p>
            <a:pPr>
              <a:spcAft>
                <a:spcPts val="500"/>
              </a:spcAft>
            </a:pPr>
            <a:r>
              <a:t>Fueling exception documentation</a:t>
            </a:r>
          </a:p>
          <a:p>
            <a:pPr>
              <a:spcAft>
                <a:spcPts val="500"/>
              </a:spcAft>
            </a:pPr>
            <a:r>
              <a:t>Corrective action documentation, when applicable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Records &amp; Compliance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EFA1D-68D4-AD3C-AA56-25F3D833E0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6" y="1096501"/>
            <a:ext cx="8342605" cy="4874527"/>
          </a:xfrm>
        </p:spPr>
        <p:txBody>
          <a:bodyPr/>
          <a:lstStyle/>
          <a:p>
            <a:pPr lvl="0"/>
            <a:r>
              <a:rPr lang="en-US" dirty="0"/>
              <a:t>Specific fuel purchases allowed - Diesel for trucks and 87 for </a:t>
            </a:r>
            <a:r>
              <a:rPr lang="en-US" dirty="0" err="1"/>
              <a:t>PodZillas</a:t>
            </a:r>
            <a:r>
              <a:rPr lang="en-US" dirty="0"/>
              <a:t>, and DEF,  Midgrade, Premium, and Off Road Diesel Prohibited.</a:t>
            </a:r>
          </a:p>
          <a:p>
            <a:pPr lvl="0"/>
            <a:r>
              <a:rPr lang="en-US" dirty="0"/>
              <a:t>Fuel Card are not to be taken home – All cards remain with the truck.</a:t>
            </a:r>
          </a:p>
          <a:p>
            <a:pPr lvl="0"/>
            <a:r>
              <a:rPr lang="en-US" dirty="0"/>
              <a:t>Accurate odometer readings entered for trucks, and </a:t>
            </a:r>
            <a:r>
              <a:rPr lang="en-US" dirty="0" err="1"/>
              <a:t>PodZilla</a:t>
            </a:r>
            <a:r>
              <a:rPr lang="en-US" dirty="0"/>
              <a:t> hours</a:t>
            </a:r>
          </a:p>
          <a:p>
            <a:pPr lvl="0"/>
            <a:r>
              <a:rPr lang="en-US" dirty="0"/>
              <a:t>Separate transactions would need to occur for the truck and </a:t>
            </a:r>
            <a:r>
              <a:rPr lang="en-US" dirty="0" err="1"/>
              <a:t>PodZilla</a:t>
            </a:r>
            <a:r>
              <a:rPr lang="en-US" dirty="0"/>
              <a:t>, so PINs would be used twice, but within the same time frame.</a:t>
            </a:r>
          </a:p>
          <a:p>
            <a:pPr lvl="0"/>
            <a:r>
              <a:rPr lang="en-US" dirty="0"/>
              <a:t>Process for lost or damaged fuel cards remains the same. See program on Intranet</a:t>
            </a:r>
          </a:p>
          <a:p>
            <a:pPr lvl="0"/>
            <a:r>
              <a:rPr lang="en-US" dirty="0"/>
              <a:t>Information on where to buy the Fuel Card Key Chains located on Intranet</a:t>
            </a:r>
          </a:p>
          <a:p>
            <a:pPr lvl="0"/>
            <a:r>
              <a:rPr lang="en-US" dirty="0"/>
              <a:t>Information on where the WEX reports are going to be </a:t>
            </a:r>
            <a:r>
              <a:rPr lang="en-US"/>
              <a:t>maintained or filed </a:t>
            </a:r>
            <a:r>
              <a:rPr lang="en-US" dirty="0"/>
              <a:t>here -  F:\Corp Ops\Fuel Program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A095C-EB6C-EE15-44EA-B412CDA38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97A2DD-0161-6D35-6687-9CE76AAC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to the policy</a:t>
            </a:r>
          </a:p>
        </p:txBody>
      </p:sp>
    </p:spTree>
    <p:extLst>
      <p:ext uri="{BB962C8B-B14F-4D97-AF65-F5344CB8AC3E}">
        <p14:creationId xmlns:p14="http://schemas.microsoft.com/office/powerpoint/2010/main" val="2982308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Thank You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THINKCELLPRESENTATIONDONOTDELETE" val="&lt;?xml version=&quot;1.0&quot; encoding=&quot;UTF-16&quot; standalone=&quot;yes&quot;?&gt;&lt;root reqver=&quot;28224&quot;&gt;&lt;version val=&quot;35850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4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bNumberIsYear val=&quot;0&quot;/&gt;&lt;m_strFormatTime&gt;%m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8&quot;&gt;&lt;elem m_fUsage=&quot;5.27259403826891759337E+00&quot;&gt;&lt;m_msothmcolidx val=&quot;0&quot;/&gt;&lt;m_rgb r=&quot;12&quot; g=&quot;9C&quot; b=&quot;15&quot;/&gt;&lt;/elem&gt;&lt;elem m_fUsage=&quot;4.06914935873654926013E+00&quot;&gt;&lt;m_msothmcolidx val=&quot;0&quot;/&gt;&lt;m_rgb r=&quot;CE&quot; g=&quot;20&quot; b=&quot;2F&quot;/&gt;&lt;/elem&gt;&lt;elem m_fUsage=&quot;6.57234107534274247797E-01&quot;&gt;&lt;m_msothmcolidx val=&quot;0&quot;/&gt;&lt;m_rgb r=&quot;00&quot; g=&quot;70&quot; b=&quot;BC&quot;/&gt;&lt;/elem&gt;&lt;elem m_fUsage=&quot;5.63920873396018141471E-04&quot;&gt;&lt;m_msothmcolidx val=&quot;0&quot;/&gt;&lt;m_rgb r=&quot;00&quot; g=&quot;7E&quot; b=&quot;CB&quot;/&gt;&lt;/elem&gt;&lt;elem m_fUsage=&quot;4.56775907450774763981E-04&quot;&gt;&lt;m_msothmcolidx val=&quot;0&quot;/&gt;&lt;m_rgb r=&quot;00&quot; g=&quot;80&quot; b=&quot;BB&quot;/&gt;&lt;/elem&gt;&lt;elem m_fUsage=&quot;1.79768897596850434073E-06&quot;&gt;&lt;m_msothmcolidx val=&quot;0&quot;/&gt;&lt;m_rgb r=&quot;3C&quot; g=&quot;B9&quot; b=&quot;4F&quot;/&gt;&lt;/elem&gt;&lt;elem m_fUsage=&quot;3.90278007101203856487E-10&quot;&gt;&lt;m_msothmcolidx val=&quot;0&quot;/&gt;&lt;m_rgb r=&quot;01&quot; g=&quot;9A&quot; b=&quot;D6&quot;/&gt;&lt;/elem&gt;&lt;elem m_fUsage=&quot;3.57912292222821893602E-10&quot;&gt;&lt;m_msothmcolidx val=&quot;0&quot;/&gt;&lt;m_rgb r=&quot;CA&quot; g=&quot;0E&quot; b=&quot;04&quot;/&gt;&lt;/elem&gt;&lt;/m_vecMRU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0F66601867E04A8E0032BA59105E14" ma:contentTypeVersion="14" ma:contentTypeDescription="Create a new document." ma:contentTypeScope="" ma:versionID="3790b11ea03b64ead402e7e69ac35cd7">
  <xsd:schema xmlns:xsd="http://www.w3.org/2001/XMLSchema" xmlns:xs="http://www.w3.org/2001/XMLSchema" xmlns:p="http://schemas.microsoft.com/office/2006/metadata/properties" xmlns:ns2="1c9f1b5a-6e13-4400-a57c-c4bf546ceb4d" xmlns:ns3="05f0af01-cb98-4040-8299-2d2a539717f0" targetNamespace="http://schemas.microsoft.com/office/2006/metadata/properties" ma:root="true" ma:fieldsID="c768473919e99bc5815987bdd63f3e13" ns2:_="" ns3:_="">
    <xsd:import namespace="1c9f1b5a-6e13-4400-a57c-c4bf546ceb4d"/>
    <xsd:import namespace="05f0af01-cb98-4040-8299-2d2a53971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9f1b5a-6e13-4400-a57c-c4bf546ce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5584908-7ee8-4f74-9a8c-4dc02c43a7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0af01-cb98-4040-8299-2d2a539717f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9f1b5a-6e13-4400-a57c-c4bf546ce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D4677C-871D-42F2-9B6E-F268E4FA5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B1A115-96A7-4A0B-A580-8CDD36DA984B}">
  <ds:schemaRefs>
    <ds:schemaRef ds:uri="05f0af01-cb98-4040-8299-2d2a539717f0"/>
    <ds:schemaRef ds:uri="1c9f1b5a-6e13-4400-a57c-c4bf546ceb4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463EDE8-0ECE-4811-A94E-458D2668B6D3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05f0af01-cb98-4040-8299-2d2a539717f0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1c9f1b5a-6e13-4400-a57c-c4bf546ceb4d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PODS</Template>
  <TotalTime>35</TotalTime>
  <Words>889</Words>
  <Application>Microsoft Office PowerPoint</Application>
  <PresentationFormat>On-screen Show (4:3)</PresentationFormat>
  <Paragraphs>145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Courier New</vt:lpstr>
      <vt:lpstr>STIXGeneral-Regular</vt:lpstr>
      <vt:lpstr>Wingdings</vt:lpstr>
      <vt:lpstr>PODS</vt:lpstr>
      <vt:lpstr>think-cell Slide</vt:lpstr>
      <vt:lpstr>PODS Fuel Management Program</vt:lpstr>
      <vt:lpstr>PowerPoint Presentation</vt:lpstr>
      <vt:lpstr>Policy Fundamentals</vt:lpstr>
      <vt:lpstr>1. Purpose &amp; Scope</vt:lpstr>
      <vt:lpstr>2. WEX CONNECT App Implementation</vt:lpstr>
      <vt:lpstr>3. End-of-Shift Fueling Standard</vt:lpstr>
      <vt:lpstr>4. Zero-Tolerance Compliance</vt:lpstr>
      <vt:lpstr>Procedures &amp; Accountability</vt:lpstr>
      <vt:lpstr>5. Weekly Compliance Audits</vt:lpstr>
      <vt:lpstr>6. Fuel Receipt Verification</vt:lpstr>
      <vt:lpstr>7. Driver PIN Controls</vt:lpstr>
      <vt:lpstr>Roles &amp; Responsibilities</vt:lpstr>
      <vt:lpstr>Operational Exceptions</vt:lpstr>
      <vt:lpstr>Records &amp; Compliance</vt:lpstr>
      <vt:lpstr>Addition to the policy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goes here</dc:title>
  <dc:creator>Dana Farnsworth</dc:creator>
  <cp:lastModifiedBy>Brett Schnitzius</cp:lastModifiedBy>
  <cp:revision>3</cp:revision>
  <cp:lastPrinted>2024-02-29T21:57:39Z</cp:lastPrinted>
  <dcterms:created xsi:type="dcterms:W3CDTF">2021-04-23T15:52:12Z</dcterms:created>
  <dcterms:modified xsi:type="dcterms:W3CDTF">2026-08-07T19:31:36Z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0x010100B50F66601867E04A8E0032BA59105E14</vt:lpwstr>
  </property>
  <property fmtid="{D5CDD505-2E9C-101B-9397-08002B2CF9AE}" pid="3" name="MediaServiceImageTags">
    <vt:lpwstr/>
  </property>
</Properties>
</file>