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6" r:id="rId5"/>
  </p:sldMasterIdLst>
  <p:notesMasterIdLst>
    <p:notesMasterId r:id="rId20"/>
  </p:notesMasterIdLst>
  <p:sldIdLst>
    <p:sldId id="548" r:id="rId6"/>
    <p:sldId id="534" r:id="rId7"/>
    <p:sldId id="2147469754" r:id="rId8"/>
    <p:sldId id="2147469761" r:id="rId9"/>
    <p:sldId id="773" r:id="rId10"/>
    <p:sldId id="2147469759" r:id="rId11"/>
    <p:sldId id="2147469760" r:id="rId12"/>
    <p:sldId id="524" r:id="rId13"/>
    <p:sldId id="561" r:id="rId14"/>
    <p:sldId id="2147469758" r:id="rId15"/>
    <p:sldId id="2147469756" r:id="rId16"/>
    <p:sldId id="2147469751" r:id="rId17"/>
    <p:sldId id="2147469748" r:id="rId18"/>
    <p:sldId id="2147469762" r:id="rId19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7D2B4D-D7F9-44EC-C7CC-A5AD21AFC0F2}" name="Christina Calhoun" initials="CC" userId="S::CCalhoun@pods.com::6db17166-9e35-4218-af07-c7b7f21ca022" providerId="AD"/>
  <p188:author id="{64A4FC56-9171-D7A0-BEF2-A87401FB5A26}" name="Taylor Jenkins" initials="TJ" userId="S::TJenkins@pods.com::5c7dfb19-04dd-4ea7-9b19-94eb41345b33" providerId="AD"/>
  <p188:author id="{573261AF-C5AA-B94B-0445-4C339C1B2E05}" name="Christina Calhoun" initials="CC" userId="S::ccalhoun@pods.com::6db17166-9e35-4218-af07-c7b7f21ca0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in McGowan" initials="RM" lastIdx="2" clrIdx="0">
    <p:extLst>
      <p:ext uri="{19B8F6BF-5375-455C-9EA6-DF929625EA0E}">
        <p15:presenceInfo xmlns:p15="http://schemas.microsoft.com/office/powerpoint/2012/main" userId="S::RMcGowan2@pods.com::7988278f-bc5f-4fa6-bdeb-6e9d30761d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B8"/>
    <a:srgbClr val="D4E9E6"/>
    <a:srgbClr val="003544"/>
    <a:srgbClr val="CE202F"/>
    <a:srgbClr val="4472C4"/>
    <a:srgbClr val="F8E2C7"/>
    <a:srgbClr val="FFFFFF"/>
    <a:srgbClr val="0B81BC"/>
    <a:srgbClr val="E8E8ED"/>
    <a:srgbClr val="EFEEF3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EB3395-874C-4B0A-8AA6-8E7E8F0D1580}" v="63" dt="2026-08-04T20:49:21.181"/>
    <p1510:client id="{F5E1BFDC-73B6-4A97-88D4-EA33828AADC4}" v="49" dt="2026-08-04T20:50:24.0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3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753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0E8505C4-3818-4C98-9D50-F64D4367FE4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946" y="4479687"/>
            <a:ext cx="5617208" cy="3665776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753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B2ABE0FD-6EA7-4D87-AEF9-E25A12DBA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634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C42C5-69F4-652A-F582-7A936AA29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545383-D315-B45B-DDDB-2E96A22C2B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BF5A38-6AF9-EAFF-2C74-6144108E6D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EFC15-8549-BFCF-B564-0FE5C4E26D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84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AFC58-9A55-7FC0-7C18-366F960A5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0B2741-0584-7848-151B-D3614891DB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51870F-30F1-477B-0D82-737E19FF7E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3ED81-89FD-3512-F976-8B6E2CA0A7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055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A1513-D872-B5C1-886A-4B58D1E6C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9DB086-662F-4F3F-9E38-FDC983EBEA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19B30A-5BC0-BB8F-C4E1-909FA3545A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9933EC-1F52-EE2B-8AC2-98007BA2C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24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BA8F8-5934-3768-3E75-B07EAAA01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10809A-2AAD-F5B1-A77F-4B567C1E15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166332-0F85-67B6-B25D-12DBDC7563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64E4B4-07E8-15A9-622C-F2C8386288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95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70867-98BE-8CB3-684D-86ED6AD2D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83BE58-909B-42FB-CBA3-0218C8499F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69DE39-46AD-2175-0BF0-3E8139F167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C5452-2EB3-83E3-B135-145416C4F7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8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AC937-5E78-5819-5744-B4251C1A0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03C96B-0E97-ACED-2C8B-BA314F1A3F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E45688-6257-8AB9-D3D8-AE4E6AD57A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720AB-1784-10F2-483B-DB18D0F634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5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2F5C5-8839-B770-6349-DF2E2C7DB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A43253-AE91-3B07-7F78-A9589994B0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9A4A14-E9FF-B046-9615-EC74DB3654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79486-9E34-FF35-46A7-049183CB1B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5843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DB956-B9A9-EB8F-C283-67A21DCB7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5A6859-B1D3-9F74-939F-8B3F281E55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521087-0624-5F47-79F4-6BB321AA1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B10DC-AD6F-3B52-EF33-565E5830C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226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76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1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58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4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86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59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455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76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17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85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83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E3DF20A-042D-864E-A555-7EA0A0631D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566"/>
          <a:stretch/>
        </p:blipFill>
        <p:spPr>
          <a:xfrm>
            <a:off x="1837679" y="8703"/>
            <a:ext cx="7865614" cy="417173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 userDrawn="1"/>
        </p:nvSpPr>
        <p:spPr>
          <a:xfrm>
            <a:off x="0" y="0"/>
            <a:ext cx="84201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 userDrawn="1"/>
        </p:nvSpPr>
        <p:spPr>
          <a:xfrm>
            <a:off x="1" y="2481785"/>
            <a:ext cx="8420100" cy="345432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1191" y="2481785"/>
            <a:ext cx="7244859" cy="3454320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1191" y="4777985"/>
            <a:ext cx="7244859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 userDrawn="1"/>
        </p:nvCxnSpPr>
        <p:spPr>
          <a:xfrm>
            <a:off x="4" y="2481785"/>
            <a:ext cx="440574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 userDrawn="1"/>
        </p:nvCxnSpPr>
        <p:spPr>
          <a:xfrm>
            <a:off x="4" y="2381042"/>
            <a:ext cx="440574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109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ontai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3A034C-6F49-D140-8C8C-B8420152DA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566"/>
          <a:stretch/>
        </p:blipFill>
        <p:spPr>
          <a:xfrm>
            <a:off x="2" y="8703"/>
            <a:ext cx="7865614" cy="417173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A4AE1F-8174-B648-A515-0436464287FB}"/>
              </a:ext>
            </a:extLst>
          </p:cNvPr>
          <p:cNvCxnSpPr>
            <a:cxnSpLocks/>
          </p:cNvCxnSpPr>
          <p:nvPr userDrawn="1"/>
        </p:nvCxnSpPr>
        <p:spPr>
          <a:xfrm>
            <a:off x="0" y="4332224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7A7E6BF-4D67-9D46-92F5-57CBECBE0D63}"/>
              </a:ext>
            </a:extLst>
          </p:cNvPr>
          <p:cNvSpPr/>
          <p:nvPr userDrawn="1"/>
        </p:nvSpPr>
        <p:spPr>
          <a:xfrm rot="10800000">
            <a:off x="2804164" y="0"/>
            <a:ext cx="6339839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86D2EC-DC88-C64E-B8D9-1A9C46C0DDA1}"/>
              </a:ext>
            </a:extLst>
          </p:cNvPr>
          <p:cNvSpPr/>
          <p:nvPr userDrawn="1"/>
        </p:nvSpPr>
        <p:spPr>
          <a:xfrm>
            <a:off x="3044951" y="1353312"/>
            <a:ext cx="6099048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318FBEA-DFD5-BF48-A457-65D020B5E7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0302" y="4816658"/>
            <a:ext cx="5338220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4EE712D-5C19-6347-94BA-F6C350FBC9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50302" y="2013292"/>
            <a:ext cx="5338220" cy="2228508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6913F57-11A7-4D46-9AD0-E5D3529EDB23}"/>
              </a:ext>
            </a:extLst>
          </p:cNvPr>
          <p:cNvSpPr txBox="1">
            <a:spLocks/>
          </p:cNvSpPr>
          <p:nvPr userDrawn="1"/>
        </p:nvSpPr>
        <p:spPr>
          <a:xfrm>
            <a:off x="6745421" y="5581126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Sharp Sans" pitchFamily="2" charset="77"/>
                <a:ea typeface="Sharp Sans" pitchFamily="2" charset="77"/>
                <a:cs typeface="Sharp Sa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128FDEE-FB7F-C64B-ADA7-09DC86BF5A83}" type="datetime1">
              <a:rPr lang="en-US" sz="900" b="1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8/3/2026</a:t>
            </a:fld>
            <a:endParaRPr lang="en-US" sz="900" b="1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91D5E5-EF0B-8D4E-920E-BF65E63C6A4C}"/>
              </a:ext>
            </a:extLst>
          </p:cNvPr>
          <p:cNvSpPr txBox="1"/>
          <p:nvPr userDrawn="1"/>
        </p:nvSpPr>
        <p:spPr>
          <a:xfrm>
            <a:off x="5655761" y="6346944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75" b="1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69EB1C-9450-704C-91D5-9A5EC840CD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134" y="5497522"/>
            <a:ext cx="1576388" cy="325437"/>
          </a:xfrm>
        </p:spPr>
        <p:txBody>
          <a:bodyPr/>
          <a:lstStyle>
            <a:lvl1pPr marL="0" indent="0" algn="r">
              <a:buFontTx/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 goes here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49A3355-D22F-6F45-8A3E-FA0954550D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478" y="4782123"/>
            <a:ext cx="1937936" cy="7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63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E3DF20A-042D-864E-A555-7EA0A0631D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566"/>
          <a:stretch/>
        </p:blipFill>
        <p:spPr>
          <a:xfrm>
            <a:off x="1837679" y="8703"/>
            <a:ext cx="7865614" cy="417173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 userDrawn="1"/>
        </p:nvSpPr>
        <p:spPr>
          <a:xfrm>
            <a:off x="0" y="0"/>
            <a:ext cx="84201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 userDrawn="1"/>
        </p:nvSpPr>
        <p:spPr>
          <a:xfrm>
            <a:off x="1" y="2481785"/>
            <a:ext cx="84201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1191" y="2481785"/>
            <a:ext cx="7244859" cy="3454320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1191" y="4777985"/>
            <a:ext cx="7244859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 userDrawn="1"/>
        </p:nvCxnSpPr>
        <p:spPr>
          <a:xfrm>
            <a:off x="4" y="2481785"/>
            <a:ext cx="440574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 userDrawn="1"/>
        </p:nvCxnSpPr>
        <p:spPr>
          <a:xfrm>
            <a:off x="4" y="2381042"/>
            <a:ext cx="440574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702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7646A4-A072-0540-A2CB-A1B4131550DE}"/>
              </a:ext>
            </a:extLst>
          </p:cNvPr>
          <p:cNvSpPr/>
          <p:nvPr userDrawn="1"/>
        </p:nvSpPr>
        <p:spPr>
          <a:xfrm rot="10800000">
            <a:off x="107878" y="1213297"/>
            <a:ext cx="9036122" cy="47302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Off-page Connector 13">
            <a:extLst>
              <a:ext uri="{FF2B5EF4-FFF2-40B4-BE49-F238E27FC236}">
                <a16:creationId xmlns:a16="http://schemas.microsoft.com/office/drawing/2014/main" id="{940D9B70-E194-8E42-8A45-B8B258E8E52C}"/>
              </a:ext>
            </a:extLst>
          </p:cNvPr>
          <p:cNvSpPr/>
          <p:nvPr userDrawn="1"/>
        </p:nvSpPr>
        <p:spPr>
          <a:xfrm rot="16200000">
            <a:off x="-1184202" y="2532074"/>
            <a:ext cx="4730276" cy="237581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5507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5507 h 10000"/>
              <a:gd name="connsiteX0" fmla="*/ 0 w 10000"/>
              <a:gd name="connsiteY0" fmla="*/ 0 h 4493"/>
              <a:gd name="connsiteX1" fmla="*/ 10000 w 10000"/>
              <a:gd name="connsiteY1" fmla="*/ 0 h 4493"/>
              <a:gd name="connsiteX2" fmla="*/ 10000 w 10000"/>
              <a:gd name="connsiteY2" fmla="*/ 2493 h 4493"/>
              <a:gd name="connsiteX3" fmla="*/ 5000 w 10000"/>
              <a:gd name="connsiteY3" fmla="*/ 4493 h 4493"/>
              <a:gd name="connsiteX4" fmla="*/ 0 w 10000"/>
              <a:gd name="connsiteY4" fmla="*/ 2493 h 4493"/>
              <a:gd name="connsiteX5" fmla="*/ 0 w 10000"/>
              <a:gd name="connsiteY5" fmla="*/ 0 h 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4493">
                <a:moveTo>
                  <a:pt x="0" y="0"/>
                </a:moveTo>
                <a:lnTo>
                  <a:pt x="10000" y="0"/>
                </a:lnTo>
                <a:lnTo>
                  <a:pt x="10000" y="2493"/>
                </a:lnTo>
                <a:lnTo>
                  <a:pt x="5000" y="4493"/>
                </a:lnTo>
                <a:lnTo>
                  <a:pt x="0" y="2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6F30C6-0911-A84D-A0C1-AA10B6E3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CE1FE9E-AF6B-2643-9812-FC0DF38868E8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EC5FDB-1ED2-3042-8D41-241F341561D4}"/>
              </a:ext>
            </a:extLst>
          </p:cNvPr>
          <p:cNvCxnSpPr>
            <a:cxnSpLocks/>
          </p:cNvCxnSpPr>
          <p:nvPr userDrawn="1"/>
        </p:nvCxnSpPr>
        <p:spPr>
          <a:xfrm>
            <a:off x="0" y="1135171"/>
            <a:ext cx="9144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B753535-F5B7-E047-983B-584FDC75CA99}"/>
              </a:ext>
            </a:extLst>
          </p:cNvPr>
          <p:cNvSpPr/>
          <p:nvPr userDrawn="1"/>
        </p:nvSpPr>
        <p:spPr>
          <a:xfrm>
            <a:off x="-6972" y="619784"/>
            <a:ext cx="4645649" cy="95059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E2C4109-3FBE-8043-A073-525018E17D2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25343" y="2463224"/>
            <a:ext cx="4645649" cy="2513509"/>
          </a:xfrm>
        </p:spPr>
        <p:txBody>
          <a:bodyPr wrap="square" anchor="ctr">
            <a:spAutoFit/>
          </a:bodyPr>
          <a:lstStyle>
            <a:lvl1pPr marL="257150" marR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</p:txBody>
      </p:sp>
      <p:sp>
        <p:nvSpPr>
          <p:cNvPr id="13" name="Text Placeholder 42">
            <a:extLst>
              <a:ext uri="{FF2B5EF4-FFF2-40B4-BE49-F238E27FC236}">
                <a16:creationId xmlns:a16="http://schemas.microsoft.com/office/drawing/2014/main" id="{70A8D419-D1D9-2047-BB3A-5323806268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8979" y="619785"/>
            <a:ext cx="4273023" cy="950588"/>
          </a:xfrm>
        </p:spPr>
        <p:txBody>
          <a:bodyPr anchor="ctr"/>
          <a:lstStyle>
            <a:lvl1pPr marL="0" indent="0">
              <a:spcBef>
                <a:spcPts val="0"/>
              </a:spcBef>
              <a:buFontTx/>
              <a:buNone/>
              <a:defRPr sz="2800" b="1">
                <a:solidFill>
                  <a:schemeClr val="accent2"/>
                </a:solidFill>
              </a:defRPr>
            </a:lvl1pPr>
            <a:lvl2pPr marL="205720" indent="0">
              <a:buNone/>
              <a:defRPr/>
            </a:lvl2pPr>
          </a:lstStyle>
          <a:p>
            <a:pPr lvl="0"/>
            <a:r>
              <a:rPr lang="en-US"/>
              <a:t>Agenda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6BF0D2-7202-A54F-BD9E-27DD6F165C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50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9A3F6A0-022A-C44E-8D9F-B1693BF3DF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62355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with Pod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9B6775BA-BE0D-EA44-8F0B-AC27D97012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4786" y="6400800"/>
            <a:ext cx="1409161" cy="4572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538A9C8-5D80-A543-B507-4EF7BA77EB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829"/>
          <a:stretch/>
        </p:blipFill>
        <p:spPr>
          <a:xfrm>
            <a:off x="6542762" y="6404127"/>
            <a:ext cx="2601238" cy="45387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EA052AD-2FE2-F045-B8CE-25B07FA93A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2"/>
          <a:stretch/>
        </p:blipFill>
        <p:spPr>
          <a:xfrm>
            <a:off x="3168073" y="6400794"/>
            <a:ext cx="4430623" cy="453874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97DC09D-A181-4446-A7AE-16DE9F77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49" y="365130"/>
            <a:ext cx="8576072" cy="3831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D7320F-49EA-A64C-9328-A21077B42F8E}"/>
              </a:ext>
            </a:extLst>
          </p:cNvPr>
          <p:cNvSpPr/>
          <p:nvPr userDrawn="1"/>
        </p:nvSpPr>
        <p:spPr>
          <a:xfrm rot="10800000" flipH="1">
            <a:off x="0" y="6400803"/>
            <a:ext cx="5863472" cy="45720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44763CA-0C0A-7747-AFAF-86178ED728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0058F34-BEF1-4C4D-A3C5-870190B6E6B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33" name="Pentagon 32">
            <a:extLst>
              <a:ext uri="{FF2B5EF4-FFF2-40B4-BE49-F238E27FC236}">
                <a16:creationId xmlns:a16="http://schemas.microsoft.com/office/drawing/2014/main" id="{AF37F2BC-AC1E-E943-BC7E-A38F043F224E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92853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with Pod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0AAFA7A7-2EAF-5042-B173-D39F940D15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1616" y="1093788"/>
            <a:ext cx="7393305" cy="485457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7623C15-84C5-9F48-BB49-277312AE526A}"/>
              </a:ext>
            </a:extLst>
          </p:cNvPr>
          <p:cNvSpPr/>
          <p:nvPr userDrawn="1"/>
        </p:nvSpPr>
        <p:spPr>
          <a:xfrm>
            <a:off x="298849" y="791495"/>
            <a:ext cx="7558611" cy="5168203"/>
          </a:xfrm>
          <a:prstGeom prst="rect">
            <a:avLst/>
          </a:prstGeom>
          <a:gradFill>
            <a:gsLst>
              <a:gs pos="4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97DC09D-A181-4446-A7AE-16DE9F77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49" y="365130"/>
            <a:ext cx="8576072" cy="3831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A15D4E6-E8A6-C148-8BD9-2ACF4496BE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44A49B77-B966-4D41-985D-DE71510D5E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2" y="1103011"/>
            <a:ext cx="6266549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Pentagon 21">
            <a:extLst>
              <a:ext uri="{FF2B5EF4-FFF2-40B4-BE49-F238E27FC236}">
                <a16:creationId xmlns:a16="http://schemas.microsoft.com/office/drawing/2014/main" id="{E1C7D402-6266-2446-9816-8CD27602AEF1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24132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4560D97-71C4-624D-B56F-98322D384E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545BBED8-D844-2148-87CA-7E62CE217241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37354858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F2395FA-7EFA-364A-8A09-6E0693FC6F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ABE5BB70-114B-2E40-992E-FA23A755632F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68386672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blue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D5CE92-0BD2-F34A-8D29-FA8363C7CD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1333" y="1096501"/>
            <a:ext cx="4243695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920AC06-65A8-8341-8A91-DE3C019772FC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511F6AC-61DF-AB47-9834-683E6C399A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977" y="1096501"/>
            <a:ext cx="4213692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2F8B671-8273-194B-AB1E-CB86787E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516DD9-B644-7B48-8D5C-21D9ACF484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1FA545E9-3861-8547-ACD4-A0F59D3CEA7F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04A2C4C-ECCD-9B42-81E5-D4D37A48A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0495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79F98D0-9998-984D-8DA7-8782E7F1E8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1333" y="1096501"/>
            <a:ext cx="4243695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F2CC87-B949-134D-A45D-CC0441C2684D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27A3342-5F86-244B-A58C-606DE96CD6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977" y="1096501"/>
            <a:ext cx="4213692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DCFB8D3-3910-7A40-B3D4-EEEA7539D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6175B18-EB3A-A241-8F88-3A2A05BA67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2D69C401-304E-FB40-AA34-B2C4ABC241F5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C03737-8812-964D-AEF7-22E7DB72C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82916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14835" y="1096509"/>
            <a:ext cx="2744334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81" y="1096501"/>
            <a:ext cx="2744333" cy="487453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30694" y="1096501"/>
            <a:ext cx="2744334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16C8EF-3A6D-414C-B8AC-E840BD3B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418B2CE2-9890-214F-BD3D-0F5A8EFD43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0935568B-EB8A-9D4C-A10C-87773F1E9979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71868923"/>
      </p:ext>
    </p:extLst>
  </p:cSld>
  <p:clrMapOvr>
    <a:masterClrMapping/>
  </p:clrMapOvr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14835" y="1096509"/>
            <a:ext cx="2744334" cy="4874529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81" y="1096501"/>
            <a:ext cx="2744333" cy="487453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30694" y="1096501"/>
            <a:ext cx="2744334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16C8EF-3A6D-414C-B8AC-E840BD3B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67D2C26-1A91-E342-98FB-0A1548BAA8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DC181013-EF52-244D-9351-5A2C324396E6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11010565"/>
      </p:ext>
    </p:extLst>
  </p:cSld>
  <p:clrMapOvr>
    <a:masterClrMapping/>
  </p:clrMapOvr>
  <p:hf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 box tall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E091A623-2540-A34B-8DBC-2F36F56E1DF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33054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C0DD209E-EFB3-2B42-93E5-ADCFE8C2A8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8979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175506BB-B528-764E-B274-7358984134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7003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DC8412B4-CEC5-CF40-99A3-1B3C2BDA0C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5029" y="1096509"/>
            <a:ext cx="2011970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717FC5-F0F4-5547-ADF8-CA3FAD58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B4F31A8-3F57-0B48-9528-493009C577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6" name="Pentagon 15">
            <a:extLst>
              <a:ext uri="{FF2B5EF4-FFF2-40B4-BE49-F238E27FC236}">
                <a16:creationId xmlns:a16="http://schemas.microsoft.com/office/drawing/2014/main" id="{9BC5CAE0-4190-5F49-8DB1-0D058A53812B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17255166"/>
      </p:ext>
    </p:extLst>
  </p:cSld>
  <p:clrMapOvr>
    <a:masterClrMapping/>
  </p:clrMapOvr>
  <p:hf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 box tall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717FC5-F0F4-5547-ADF8-CA3FAD58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0FA57A23-E79A-BF40-A06C-B223D0F3D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6" name="Pentagon 15">
            <a:extLst>
              <a:ext uri="{FF2B5EF4-FFF2-40B4-BE49-F238E27FC236}">
                <a16:creationId xmlns:a16="http://schemas.microsoft.com/office/drawing/2014/main" id="{0E0E3A4C-12F3-F246-86A7-02B81AB26600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46677FE-9794-FA48-BE83-9A322C3214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33054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497A005-B707-784F-90A8-ED69E12FAB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8979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A49973D4-2684-2040-A854-5C59F0A21DA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7003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57872C8-195F-424D-B8BF-BC97602004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5029" y="1096509"/>
            <a:ext cx="2011970" cy="487452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9941015"/>
      </p:ext>
    </p:extLst>
  </p:cSld>
  <p:clrMapOvr>
    <a:masterClrMapping/>
  </p:clrMapOvr>
  <p:hf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4 box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76" y="1107964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94100F-7787-AB4E-89D1-475A3D99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9640" y="1107964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8976" y="3610532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39640" y="3610532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4B4D5E6-8689-8D43-9836-BA7DB3D17D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FC80FD65-17CD-BE40-9BD0-22BC07023E2A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576701574"/>
      </p:ext>
    </p:extLst>
  </p:cSld>
  <p:clrMapOvr>
    <a:masterClrMapping/>
  </p:clrMapOvr>
  <p:hf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 box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76" y="1107964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94100F-7787-AB4E-89D1-475A3D99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9640" y="1107964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8976" y="3610532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39640" y="3610532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12221B54-2DD0-0E41-A221-19BB8D54CC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2CDD6F08-1619-0243-9490-385927B5D104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47884995"/>
      </p:ext>
    </p:extLst>
  </p:cSld>
  <p:clrMapOvr>
    <a:masterClrMapping/>
  </p:clrMapOvr>
  <p:hf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grey contai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rapezoid 4">
            <a:extLst>
              <a:ext uri="{FF2B5EF4-FFF2-40B4-BE49-F238E27FC236}">
                <a16:creationId xmlns:a16="http://schemas.microsoft.com/office/drawing/2014/main" id="{1076CF08-80CB-D640-AAAC-7EF9032BA001}"/>
              </a:ext>
            </a:extLst>
          </p:cNvPr>
          <p:cNvSpPr/>
          <p:nvPr/>
        </p:nvSpPr>
        <p:spPr>
          <a:xfrm>
            <a:off x="4319341" y="-11470"/>
            <a:ext cx="4826293" cy="6880940"/>
          </a:xfrm>
          <a:custGeom>
            <a:avLst/>
            <a:gdLst>
              <a:gd name="connsiteX0" fmla="*/ 0 w 5149516"/>
              <a:gd name="connsiteY0" fmla="*/ 6848856 h 6848856"/>
              <a:gd name="connsiteX1" fmla="*/ 1287379 w 5149516"/>
              <a:gd name="connsiteY1" fmla="*/ 0 h 6848856"/>
              <a:gd name="connsiteX2" fmla="*/ 3862137 w 5149516"/>
              <a:gd name="connsiteY2" fmla="*/ 0 h 6848856"/>
              <a:gd name="connsiteX3" fmla="*/ 5149516 w 5149516"/>
              <a:gd name="connsiteY3" fmla="*/ 6848856 h 6848856"/>
              <a:gd name="connsiteX4" fmla="*/ 0 w 5149516"/>
              <a:gd name="connsiteY4" fmla="*/ 6848856 h 6848856"/>
              <a:gd name="connsiteX0" fmla="*/ 12031 w 5161547"/>
              <a:gd name="connsiteY0" fmla="*/ 6864898 h 6864898"/>
              <a:gd name="connsiteX1" fmla="*/ 0 w 5161547"/>
              <a:gd name="connsiteY1" fmla="*/ 0 h 6864898"/>
              <a:gd name="connsiteX2" fmla="*/ 3874168 w 5161547"/>
              <a:gd name="connsiteY2" fmla="*/ 16042 h 6864898"/>
              <a:gd name="connsiteX3" fmla="*/ 5161547 w 5161547"/>
              <a:gd name="connsiteY3" fmla="*/ 6864898 h 6864898"/>
              <a:gd name="connsiteX4" fmla="*/ 12031 w 5161547"/>
              <a:gd name="connsiteY4" fmla="*/ 6864898 h 6864898"/>
              <a:gd name="connsiteX0" fmla="*/ 12031 w 5161547"/>
              <a:gd name="connsiteY0" fmla="*/ 6864898 h 6864898"/>
              <a:gd name="connsiteX1" fmla="*/ 0 w 5161547"/>
              <a:gd name="connsiteY1" fmla="*/ 0 h 6864898"/>
              <a:gd name="connsiteX2" fmla="*/ 4403558 w 5161547"/>
              <a:gd name="connsiteY2" fmla="*/ 32084 h 6864898"/>
              <a:gd name="connsiteX3" fmla="*/ 5161547 w 5161547"/>
              <a:gd name="connsiteY3" fmla="*/ 6864898 h 6864898"/>
              <a:gd name="connsiteX4" fmla="*/ 12031 w 5161547"/>
              <a:gd name="connsiteY4" fmla="*/ 6864898 h 6864898"/>
              <a:gd name="connsiteX0" fmla="*/ 5 w 7170826"/>
              <a:gd name="connsiteY0" fmla="*/ 6880940 h 6880940"/>
              <a:gd name="connsiteX1" fmla="*/ 2009279 w 7170826"/>
              <a:gd name="connsiteY1" fmla="*/ 0 h 6880940"/>
              <a:gd name="connsiteX2" fmla="*/ 6412837 w 7170826"/>
              <a:gd name="connsiteY2" fmla="*/ 32084 h 6880940"/>
              <a:gd name="connsiteX3" fmla="*/ 7170826 w 7170826"/>
              <a:gd name="connsiteY3" fmla="*/ 6864898 h 6880940"/>
              <a:gd name="connsiteX4" fmla="*/ 5 w 7170826"/>
              <a:gd name="connsiteY4" fmla="*/ 6880940 h 6880940"/>
              <a:gd name="connsiteX0" fmla="*/ 5 w 6412837"/>
              <a:gd name="connsiteY0" fmla="*/ 6880940 h 6880940"/>
              <a:gd name="connsiteX1" fmla="*/ 2009279 w 6412837"/>
              <a:gd name="connsiteY1" fmla="*/ 0 h 6880940"/>
              <a:gd name="connsiteX2" fmla="*/ 6412837 w 6412837"/>
              <a:gd name="connsiteY2" fmla="*/ 32084 h 6880940"/>
              <a:gd name="connsiteX3" fmla="*/ 5037226 w 6412837"/>
              <a:gd name="connsiteY3" fmla="*/ 6848856 h 6880940"/>
              <a:gd name="connsiteX4" fmla="*/ 5 w 6412837"/>
              <a:gd name="connsiteY4" fmla="*/ 6880940 h 6880940"/>
              <a:gd name="connsiteX0" fmla="*/ 5 w 6432889"/>
              <a:gd name="connsiteY0" fmla="*/ 6880940 h 6880940"/>
              <a:gd name="connsiteX1" fmla="*/ 2009279 w 6432889"/>
              <a:gd name="connsiteY1" fmla="*/ 0 h 6880940"/>
              <a:gd name="connsiteX2" fmla="*/ 6412837 w 6432889"/>
              <a:gd name="connsiteY2" fmla="*/ 32084 h 6880940"/>
              <a:gd name="connsiteX3" fmla="*/ 6432889 w 6432889"/>
              <a:gd name="connsiteY3" fmla="*/ 6880940 h 6880940"/>
              <a:gd name="connsiteX4" fmla="*/ 5 w 6432889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5057"/>
              <a:gd name="connsiteY0" fmla="*/ 6880940 h 6880940"/>
              <a:gd name="connsiteX1" fmla="*/ 2009274 w 6435057"/>
              <a:gd name="connsiteY1" fmla="*/ 0 h 6880940"/>
              <a:gd name="connsiteX2" fmla="*/ 6435057 w 6435057"/>
              <a:gd name="connsiteY2" fmla="*/ 3509 h 6880940"/>
              <a:gd name="connsiteX3" fmla="*/ 6432884 w 6435057"/>
              <a:gd name="connsiteY3" fmla="*/ 6880940 h 6880940"/>
              <a:gd name="connsiteX4" fmla="*/ 0 w 6435057"/>
              <a:gd name="connsiteY4" fmla="*/ 6880940 h 688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5057" h="6880940">
                <a:moveTo>
                  <a:pt x="0" y="6880940"/>
                </a:moveTo>
                <a:cubicBezTo>
                  <a:pt x="1632284" y="1111504"/>
                  <a:pt x="1259305" y="2593099"/>
                  <a:pt x="2009274" y="0"/>
                </a:cubicBezTo>
                <a:lnTo>
                  <a:pt x="6435057" y="3509"/>
                </a:lnTo>
                <a:cubicBezTo>
                  <a:pt x="6434333" y="2295986"/>
                  <a:pt x="6433608" y="4588463"/>
                  <a:pt x="6432884" y="6880940"/>
                </a:cubicBezTo>
                <a:lnTo>
                  <a:pt x="0" y="68809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CD16666-014C-234E-A811-AA7F3F2DE2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0571" y="22942"/>
            <a:ext cx="4873433" cy="685799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946029-0B82-454C-A873-71FA9BB56775}"/>
              </a:ext>
            </a:extLst>
          </p:cNvPr>
          <p:cNvCxnSpPr>
            <a:cxnSpLocks/>
          </p:cNvCxnSpPr>
          <p:nvPr/>
        </p:nvCxnSpPr>
        <p:spPr>
          <a:xfrm>
            <a:off x="1345407" y="6400800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7873E-4C27-2A40-963F-1121AD41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CBED96C-393B-9144-B0BB-16C0CFFF9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977" y="1104050"/>
            <a:ext cx="4978228" cy="4820842"/>
          </a:xfrm>
          <a:custGeom>
            <a:avLst/>
            <a:gdLst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842507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471446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6637637"/>
              <a:gd name="connsiteY0" fmla="*/ 0 h 4807589"/>
              <a:gd name="connsiteX1" fmla="*/ 6637637 w 6637637"/>
              <a:gd name="connsiteY1" fmla="*/ 0 h 4807589"/>
              <a:gd name="connsiteX2" fmla="*/ 5471446 w 6637637"/>
              <a:gd name="connsiteY2" fmla="*/ 4807589 h 4807589"/>
              <a:gd name="connsiteX3" fmla="*/ 0 w 6637637"/>
              <a:gd name="connsiteY3" fmla="*/ 4807589 h 4807589"/>
              <a:gd name="connsiteX4" fmla="*/ 0 w 6637637"/>
              <a:gd name="connsiteY4" fmla="*/ 0 h 4807589"/>
              <a:gd name="connsiteX0" fmla="*/ 0 w 6637637"/>
              <a:gd name="connsiteY0" fmla="*/ 0 h 4820842"/>
              <a:gd name="connsiteX1" fmla="*/ 6637637 w 6637637"/>
              <a:gd name="connsiteY1" fmla="*/ 0 h 4820842"/>
              <a:gd name="connsiteX2" fmla="*/ 5312420 w 6637637"/>
              <a:gd name="connsiteY2" fmla="*/ 4820842 h 4820842"/>
              <a:gd name="connsiteX3" fmla="*/ 0 w 6637637"/>
              <a:gd name="connsiteY3" fmla="*/ 4807589 h 4820842"/>
              <a:gd name="connsiteX4" fmla="*/ 0 w 6637637"/>
              <a:gd name="connsiteY4" fmla="*/ 0 h 482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7637" h="4820842">
                <a:moveTo>
                  <a:pt x="0" y="0"/>
                </a:moveTo>
                <a:lnTo>
                  <a:pt x="6637637" y="0"/>
                </a:lnTo>
                <a:lnTo>
                  <a:pt x="5312420" y="4820842"/>
                </a:lnTo>
                <a:lnTo>
                  <a:pt x="0" y="4807589"/>
                </a:lnTo>
                <a:lnTo>
                  <a:pt x="0" y="0"/>
                </a:lnTo>
                <a:close/>
              </a:path>
            </a:pathLst>
          </a:cu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B1621A4-F142-C948-AB3E-2780E97DFE2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62965" y="1103018"/>
            <a:ext cx="2919711" cy="4808633"/>
          </a:xfrm>
          <a:prstGeom prst="rect">
            <a:avLst/>
          </a:pr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82AEC50-A6A3-FA46-9202-E1D068319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9" y="365130"/>
            <a:ext cx="5240763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187A6A-1AF4-9549-90E3-345BAE6F81B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87C9921C-A35B-AF41-BDEB-63FEBEF2E0CA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165089034"/>
      </p:ext>
    </p:extLst>
  </p:cSld>
  <p:clrMapOvr>
    <a:masterClrMapping/>
  </p:clrMapOvr>
  <p:hf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42C6309A-E13A-5B4A-9D3D-3AB1E4F7EF0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298978" y="1103011"/>
            <a:ext cx="8576054" cy="4771690"/>
          </a:xfrm>
        </p:spPr>
        <p:txBody>
          <a:bodyPr lIns="91440" tIns="91440" rIns="91440" bIns="91440"/>
          <a:lstStyle/>
          <a:p>
            <a:r>
              <a:rPr lang="en-US"/>
              <a:t>Click icon to add chart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8EE1CE6-6936-4845-8418-8E9929873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17E69B9-B819-1745-8A7F-3FFD4C6E5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5A9AAE-28BB-5B48-91F1-7A00C18415B2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F398918-2235-2848-BA9E-EFD1499DC3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0" name="Pentagon 9">
            <a:extLst>
              <a:ext uri="{FF2B5EF4-FFF2-40B4-BE49-F238E27FC236}">
                <a16:creationId xmlns:a16="http://schemas.microsoft.com/office/drawing/2014/main" id="{46C28ABE-9780-1644-8CEE-74BDAE12D17E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03776913"/>
      </p:ext>
    </p:extLst>
  </p:cSld>
  <p:clrMapOvr>
    <a:masterClrMapping/>
  </p:clrMapOvr>
  <p:hf hdr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3CBAAB4-A739-F747-8E6C-9292F41DAA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9" name="Pentagon 8">
            <a:extLst>
              <a:ext uri="{FF2B5EF4-FFF2-40B4-BE49-F238E27FC236}">
                <a16:creationId xmlns:a16="http://schemas.microsoft.com/office/drawing/2014/main" id="{FD104768-1004-6D44-881B-710927267D4A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67778800"/>
      </p:ext>
    </p:extLst>
  </p:cSld>
  <p:clrMapOvr>
    <a:masterClrMapping/>
  </p:clrMapOvr>
  <p:hf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061F96-40C4-E741-8071-BEF3D13B03DC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8392B-B76E-4948-870F-50A5F2DEB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19F56C-F3A1-7B4B-9D84-BCAADD2D2C1A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3ACF8DD-A154-A24B-BA77-C901AE04FC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6471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4832EB-3006-EB43-B27D-25E41CF23D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566"/>
          <a:stretch/>
        </p:blipFill>
        <p:spPr>
          <a:xfrm>
            <a:off x="1837679" y="0"/>
            <a:ext cx="7865614" cy="417173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5" y="-1"/>
            <a:ext cx="8381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6059139" y="4306824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-1" y="1353312"/>
            <a:ext cx="6099048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60D05C-B4CC-7D4E-83E1-CFA5CE8E48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" y="2699092"/>
            <a:ext cx="6099047" cy="2228508"/>
          </a:xfrm>
        </p:spPr>
        <p:txBody>
          <a:bodyPr anchor="ctr">
            <a:noAutofit/>
          </a:bodyPr>
          <a:lstStyle>
            <a:lvl1pPr algn="ctr">
              <a:defRPr sz="5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69910B-3BD0-1C46-9353-2CB663892F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2552" y="4782123"/>
            <a:ext cx="1937936" cy="7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818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D21DA-2A80-48F5-BB1F-52404B8AAABA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8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8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81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810" y="1825625"/>
            <a:ext cx="78867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961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fld id="{D128FDEE-FB7F-C64B-ADA7-09DC86BF5A83}" type="datetime1">
              <a:rPr lang="en-US"/>
              <a:pPr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89910" y="635635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17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99" r:id="rId6"/>
    <p:sldLayoutId id="2147483683" r:id="rId7"/>
    <p:sldLayoutId id="2147483684" r:id="rId8"/>
    <p:sldLayoutId id="2147483685" r:id="rId9"/>
    <p:sldLayoutId id="2147483700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</p:sldLayoutIdLst>
  <p:hf hdr="0" ftr="0"/>
  <p:txStyles>
    <p:titleStyle>
      <a:lvl1pPr algn="l" defTabSz="685732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74320" indent="-274320" algn="l" defTabSz="685732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864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TIXGeneral-Regular" pitchFamily="2" charset="2"/>
        <a:buChar char="⎯"/>
        <a:tabLst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96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728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0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1885762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28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4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1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2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8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5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D28187-804F-F24F-97A7-C476DB4648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0302" y="2858023"/>
            <a:ext cx="5338220" cy="2228508"/>
          </a:xfrm>
        </p:spPr>
        <p:txBody>
          <a:bodyPr/>
          <a:lstStyle/>
          <a:p>
            <a:r>
              <a:rPr lang="en-US" dirty="0"/>
              <a:t>August Huddle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166F5-36DB-774C-8DB3-007AD5F373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483749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3C59-9D18-834C-BA9B-A2404C6690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007CB9"/>
                </a:solidFill>
              </a:rPr>
              <a:t>All Associates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4C3EEF-7B6C-D14A-A23E-E101A48E4A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August 2026</a:t>
            </a:r>
          </a:p>
        </p:txBody>
      </p:sp>
    </p:spTree>
    <p:extLst>
      <p:ext uri="{BB962C8B-B14F-4D97-AF65-F5344CB8AC3E}">
        <p14:creationId xmlns:p14="http://schemas.microsoft.com/office/powerpoint/2010/main" val="2825250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F4C62-33DE-8520-EA6D-2A89E5FC7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25A99709-BE5B-B230-B849-504831062FBE}"/>
              </a:ext>
            </a:extLst>
          </p:cNvPr>
          <p:cNvSpPr txBox="1"/>
          <p:nvPr/>
        </p:nvSpPr>
        <p:spPr>
          <a:xfrm>
            <a:off x="512600" y="1564791"/>
            <a:ext cx="5507200" cy="19082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lvl="2" indent="-342900" fontAlgn="base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Be sure to 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have enough fluids on hand and drink regularly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throughout the day. If you wait until you are thirsty, you may already be dehydrated.</a:t>
            </a:r>
          </a:p>
          <a:p>
            <a:pPr marL="342900" indent="-342900" fontAlgn="base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b="1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Use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the hydration station and/or water fountains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during operational hours.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AA6B8D9-2249-9D10-A6AB-B446F426A561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6BC6FEE-99C3-68D3-5BD0-B0515DE6FA68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54F613B-3DA2-93E0-4DDD-B7F748274587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59AAF06-231A-AA99-D21F-585BE21474B5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30E2D61-8C79-86C9-7ED9-E91D7305BE20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Beat the Heat!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AB89493-2C18-AA62-3EA6-AB945EDA3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391E8A-16A5-26A6-756E-18F38FBABC4F}"/>
              </a:ext>
            </a:extLst>
          </p:cNvPr>
          <p:cNvSpPr txBox="1"/>
          <p:nvPr/>
        </p:nvSpPr>
        <p:spPr>
          <a:xfrm>
            <a:off x="512600" y="3461571"/>
            <a:ext cx="8021800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base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Avoid caffeinated drinks during the day </a:t>
            </a:r>
            <a:r>
              <a:rPr lang="en-US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and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foods rich with sugar. When off duty, minimize alcoholic drinks as they can contribute to dehydration.</a:t>
            </a:r>
          </a:p>
          <a:p>
            <a:pPr marL="342900" indent="-342900" fontAlgn="base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Take advantage of time in the shade or in air-conditioned areas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to give your body a break from the heat. </a:t>
            </a:r>
          </a:p>
          <a:p>
            <a:pPr marL="342900" indent="-342900" fontAlgn="base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Be sure to 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get enough rest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fontAlgn="base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Monitor yourself and co-workers and notify a manager when you need a break from the heat.</a:t>
            </a:r>
          </a:p>
          <a:p>
            <a:pPr marL="342900" indent="-342900" fontAlgn="base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Wear </a:t>
            </a:r>
            <a:r>
              <a:rPr lang="en-US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loose-fitting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clothes.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8C6568-8DDB-6AB6-62D1-D5C75D639511}"/>
              </a:ext>
            </a:extLst>
          </p:cNvPr>
          <p:cNvSpPr txBox="1"/>
          <p:nvPr/>
        </p:nvSpPr>
        <p:spPr>
          <a:xfrm>
            <a:off x="427007" y="925148"/>
            <a:ext cx="82899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u="sng" dirty="0">
                <a:solidFill>
                  <a:srgbClr val="007DB8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What should </a:t>
            </a:r>
            <a:r>
              <a:rPr lang="en-US" sz="2000" b="1" u="sng">
                <a:solidFill>
                  <a:srgbClr val="007DB8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you do to</a:t>
            </a:r>
            <a:r>
              <a:rPr lang="en-US" sz="2000" b="1" u="sng" dirty="0">
                <a:solidFill>
                  <a:srgbClr val="007DB8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stay safe and healthy in the summer heat? 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52B7CC-C2C1-0D7F-314A-82D8913307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600" y="1881782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39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F522C-508B-546D-20BB-61B3E75F3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4B2893-30D2-6000-A06F-C40162125F29}"/>
              </a:ext>
            </a:extLst>
          </p:cNvPr>
          <p:cNvSpPr txBox="1"/>
          <p:nvPr/>
        </p:nvSpPr>
        <p:spPr>
          <a:xfrm>
            <a:off x="385322" y="5439718"/>
            <a:ext cx="8392403" cy="707886"/>
          </a:xfrm>
          <a:prstGeom prst="rect">
            <a:avLst/>
          </a:prstGeom>
          <a:solidFill>
            <a:srgbClr val="D4E9E6"/>
          </a:solidFill>
        </p:spPr>
        <p:txBody>
          <a:bodyPr wrap="square">
            <a:spAutoFit/>
          </a:bodyPr>
          <a:lstStyle/>
          <a:p>
            <a:pPr algn="ctr" rtl="0" fontAlgn="base">
              <a:buNone/>
            </a:pPr>
            <a:r>
              <a:rPr lang="en-US" sz="2000" i="0">
                <a:solidFill>
                  <a:srgbClr val="000000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Be sure </a:t>
            </a:r>
            <a:r>
              <a:rPr lang="en-US" sz="200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to take frequent breaks and</a:t>
            </a:r>
            <a:r>
              <a:rPr lang="en-US" sz="2000" i="0">
                <a:solidFill>
                  <a:srgbClr val="000000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</a:t>
            </a:r>
            <a:r>
              <a:rPr lang="en-US" sz="200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ommunicate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200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with management </a:t>
            </a:r>
            <a:br>
              <a:rPr lang="en-US" sz="2000" i="0">
                <a:solidFill>
                  <a:srgbClr val="000000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en-US" sz="200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if </a:t>
            </a:r>
            <a:r>
              <a:rPr lang="en-US" sz="2000" i="0">
                <a:solidFill>
                  <a:srgbClr val="000000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you</a:t>
            </a:r>
            <a:r>
              <a:rPr lang="en-US" sz="200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need anything</a:t>
            </a:r>
            <a:r>
              <a:rPr lang="en-US" sz="2000" i="0">
                <a:solidFill>
                  <a:srgbClr val="000000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200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(longer breaks, more items to hydrate with, etc.)</a:t>
            </a:r>
            <a:endParaRPr lang="en-US" sz="200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3424BA4-3505-C407-7624-BB44E9F6D164}"/>
              </a:ext>
            </a:extLst>
          </p:cNvPr>
          <p:cNvSpPr txBox="1"/>
          <p:nvPr/>
        </p:nvSpPr>
        <p:spPr>
          <a:xfrm>
            <a:off x="512601" y="887191"/>
            <a:ext cx="8153182" cy="42576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spcAft>
                <a:spcPts val="600"/>
              </a:spcAft>
            </a:pPr>
            <a:r>
              <a:rPr lang="en-US" sz="2000" b="1" u="sng" dirty="0">
                <a:solidFill>
                  <a:srgbClr val="007DB8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What are the risks to those in cities? </a:t>
            </a:r>
            <a:r>
              <a:rPr lang="en-US" sz="2000" u="sng" dirty="0">
                <a:solidFill>
                  <a:srgbClr val="007DB8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 </a:t>
            </a:r>
          </a:p>
          <a:p>
            <a:pPr marL="342900" indent="-342900" fontAlgn="base">
              <a:spcAft>
                <a:spcPts val="6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Without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time to </a:t>
            </a: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adjust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to the heat</a:t>
            </a: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,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you will feel more physical and mental</a:t>
            </a: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fatigue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.</a:t>
            </a:r>
            <a:endParaRPr lang="en-US" sz="2000">
              <a:solidFill>
                <a:srgbClr val="000000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spcAft>
                <a:spcPts val="6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Cities can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be up to 10 degrees Fahrenheit (6 degrees Celsius) </a:t>
            </a:r>
            <a:b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hotter</a:t>
            </a: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, since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concrete and asphalt </a:t>
            </a: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hold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and </a:t>
            </a: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radiate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heat.</a:t>
            </a:r>
            <a:endParaRPr lang="en-US" sz="2000">
              <a:solidFill>
                <a:srgbClr val="000000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spcAft>
                <a:spcPts val="6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Higher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humidity </a:t>
            </a: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adds to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the heat load and makes it harder </a:t>
            </a:r>
            <a:b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for sweat to cool the body. </a:t>
            </a:r>
            <a:endParaRPr lang="en-US" sz="2000">
              <a:solidFill>
                <a:srgbClr val="000000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 </a:t>
            </a:r>
            <a:endParaRPr lang="en-US" sz="2000" b="1" i="1" dirty="0">
              <a:solidFill>
                <a:srgbClr val="000000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fontAlgn="base">
              <a:spcAft>
                <a:spcPts val="600"/>
              </a:spcAft>
            </a:pPr>
            <a:r>
              <a:rPr lang="en-US" sz="2000" b="1" u="sng" dirty="0">
                <a:solidFill>
                  <a:srgbClr val="007DB8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What are the risks to those working in the warehouse?</a:t>
            </a:r>
            <a:r>
              <a:rPr lang="en-US" sz="2000" u="sng" dirty="0">
                <a:solidFill>
                  <a:srgbClr val="007DB8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 </a:t>
            </a:r>
          </a:p>
          <a:p>
            <a:pPr marL="342900" indent="-342900" fontAlgn="base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Poor air </a:t>
            </a: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flow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. </a:t>
            </a: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Keep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fans </a:t>
            </a: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running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and bay </a:t>
            </a: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doors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open for </a:t>
            </a:r>
            <a:br>
              <a:rPr lang="en-US" sz="20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cross ventilation. </a:t>
            </a:r>
          </a:p>
          <a:p>
            <a:pPr fontAlgn="base">
              <a:lnSpc>
                <a:spcPts val="1500"/>
              </a:lnSpc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8A76698-0EC0-EE94-CB6C-F27227F342C6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7401203-BA59-C608-1903-5E412B5B6553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5D39FF1-004B-FAC5-718B-2197BCAF4E8D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DB212E1-7AAB-6D66-D318-6B6C7BAC2190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4EC41AD-1A5F-13CB-051B-7195D8B6FCA8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Beat the Heat!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053FCD0-2512-6BA3-4716-EBA7DFCC7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14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212525F-A39E-E949-B646-7A5A618EF628}"/>
              </a:ext>
            </a:extLst>
          </p:cNvPr>
          <p:cNvSpPr/>
          <p:nvPr/>
        </p:nvSpPr>
        <p:spPr>
          <a:xfrm>
            <a:off x="375802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8C17491-2CC7-D54F-A971-5F3834E423F7}"/>
              </a:ext>
            </a:extLst>
          </p:cNvPr>
          <p:cNvSpPr/>
          <p:nvPr/>
        </p:nvSpPr>
        <p:spPr>
          <a:xfrm>
            <a:off x="375802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B1CE5D9-D911-8B46-B7E1-C31437EE7A7C}"/>
              </a:ext>
            </a:extLst>
          </p:cNvPr>
          <p:cNvSpPr/>
          <p:nvPr/>
        </p:nvSpPr>
        <p:spPr>
          <a:xfrm rot="18909062">
            <a:off x="704232" y="631936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E80150E-BD7C-204C-BFE8-1B13B322635C}"/>
              </a:ext>
            </a:extLst>
          </p:cNvPr>
          <p:cNvSpPr/>
          <p:nvPr/>
        </p:nvSpPr>
        <p:spPr>
          <a:xfrm>
            <a:off x="375802" y="201144"/>
            <a:ext cx="8392403" cy="49526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FC877F6-83C6-0646-A081-F71FB0A100A2}"/>
              </a:ext>
            </a:extLst>
          </p:cNvPr>
          <p:cNvSpPr txBox="1"/>
          <p:nvPr/>
        </p:nvSpPr>
        <p:spPr>
          <a:xfrm>
            <a:off x="571175" y="258393"/>
            <a:ext cx="5796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Beat the Heat!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CBBC85D-4097-1D42-8D95-233839BF9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A97062E4-7EFD-4864-CEE4-3533BD92C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3965" y="1057088"/>
            <a:ext cx="8219402" cy="534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456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2C6B2-6E19-D19B-1EE7-249B9C03F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6B218FE9-EDCA-9D25-8A88-5C0CCB263C5A}"/>
              </a:ext>
            </a:extLst>
          </p:cNvPr>
          <p:cNvSpPr txBox="1"/>
          <p:nvPr/>
        </p:nvSpPr>
        <p:spPr>
          <a:xfrm>
            <a:off x="757083" y="1716894"/>
            <a:ext cx="7629833" cy="45550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Upon arriving at a location, inspect the WRT container’s latch and lock to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ensure that it is secured appropriately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If the container is unlocked/improperly secured, attempt to notify the customer on-site or by phone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If you are unable to solve the issue on-site, document the following items with photos in Cheetah:</a:t>
            </a:r>
          </a:p>
          <a:p>
            <a:pPr marL="688975" lvl="1" indent="-2317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Photos of unsecured door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with latch and lock visible</a:t>
            </a:r>
          </a:p>
          <a:p>
            <a:pPr marL="688975" lvl="1" indent="-2317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Photos of container contents from container door,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with the container number visible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Use a cam buckle strap to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secure door from latch to the base of the container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Transport the unsecured container back to the storage center and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notify your Storage Center Worker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the issue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A06770B-9B52-3E4A-8E31-05DECD6CF1BF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AC26BB7-FA8A-9A6E-54B7-DC664C48DB6F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3012F81-3841-86B4-BB45-E85DE201376B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EE7399D-2AA4-E65F-64C2-B1CD090BCA83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FF0A2AF-3A93-6923-DF2E-575D214654D5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WRT Not Locked Properly – Driver Responsibilities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63331C4-E079-CC79-1043-D92BB2F8E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F7C120A-4B30-BB77-0B8F-0308851CBCE7}"/>
              </a:ext>
            </a:extLst>
          </p:cNvPr>
          <p:cNvSpPr/>
          <p:nvPr/>
        </p:nvSpPr>
        <p:spPr>
          <a:xfrm>
            <a:off x="757083" y="981353"/>
            <a:ext cx="7433188" cy="699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88CED9-4BA3-853B-1B71-BDFF814A3069}"/>
              </a:ext>
            </a:extLst>
          </p:cNvPr>
          <p:cNvSpPr/>
          <p:nvPr/>
        </p:nvSpPr>
        <p:spPr>
          <a:xfrm>
            <a:off x="541434" y="1581125"/>
            <a:ext cx="8061129" cy="489529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349657-C742-6984-36AC-55406BFA0D48}"/>
              </a:ext>
            </a:extLst>
          </p:cNvPr>
          <p:cNvSpPr txBox="1"/>
          <p:nvPr/>
        </p:nvSpPr>
        <p:spPr>
          <a:xfrm>
            <a:off x="512600" y="963602"/>
            <a:ext cx="1423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u="sng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Drivers</a:t>
            </a:r>
          </a:p>
        </p:txBody>
      </p:sp>
    </p:spTree>
    <p:extLst>
      <p:ext uri="{BB962C8B-B14F-4D97-AF65-F5344CB8AC3E}">
        <p14:creationId xmlns:p14="http://schemas.microsoft.com/office/powerpoint/2010/main" val="3491597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E0BF5-3D9E-FEB6-9807-BA03BF84B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16EDFE5B-0C5B-A113-5D8B-6A89084508DC}"/>
              </a:ext>
            </a:extLst>
          </p:cNvPr>
          <p:cNvSpPr txBox="1"/>
          <p:nvPr/>
        </p:nvSpPr>
        <p:spPr>
          <a:xfrm>
            <a:off x="786579" y="1715806"/>
            <a:ext cx="7629833" cy="447814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Unload container and place it in a safe workspace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Remove existing lock with a cutting tool, slide latch to properly secure the container, and replace the previous lock with a new combination lock</a:t>
            </a:r>
          </a:p>
          <a:p>
            <a:pPr marL="688975" lvl="1" indent="-2317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Set the combination lock code with any random combination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Place the newly-secured container in the Storage Center/POD Hunter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Communicate the issue to your market manager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and the steps you’ve taken to solve the issue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Provide your market manager with the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container number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the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customer ID number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and the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new lock’s combination number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7845813-60E5-2AB2-D1A9-99269DFE6790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65A9C53-ED33-F9F0-4328-5971F5B89376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F265EB1-B5C7-88B8-B7C0-ED51B0BEED92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A36C11B-0584-E2DB-0BA6-28DD6638D7D3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9272F62-248B-19D6-4E6D-290AED3D502E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WRT Not Locked Properly – SCW Responsibilities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4144050-940C-773B-A689-DB5C0570D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FEFEC74-2DC5-9066-2C89-78A53516ED5C}"/>
              </a:ext>
            </a:extLst>
          </p:cNvPr>
          <p:cNvSpPr/>
          <p:nvPr/>
        </p:nvSpPr>
        <p:spPr>
          <a:xfrm>
            <a:off x="757083" y="981353"/>
            <a:ext cx="7433188" cy="699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C79AA7-8014-27F2-9B3C-5F25CC93ADA6}"/>
              </a:ext>
            </a:extLst>
          </p:cNvPr>
          <p:cNvSpPr/>
          <p:nvPr/>
        </p:nvSpPr>
        <p:spPr>
          <a:xfrm>
            <a:off x="542096" y="1578213"/>
            <a:ext cx="8061129" cy="470453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088911-8F65-1542-F0EC-41B27D6F3574}"/>
              </a:ext>
            </a:extLst>
          </p:cNvPr>
          <p:cNvSpPr txBox="1"/>
          <p:nvPr/>
        </p:nvSpPr>
        <p:spPr>
          <a:xfrm>
            <a:off x="512600" y="971404"/>
            <a:ext cx="1021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u="sng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SCW</a:t>
            </a:r>
          </a:p>
        </p:txBody>
      </p:sp>
    </p:spTree>
    <p:extLst>
      <p:ext uri="{BB962C8B-B14F-4D97-AF65-F5344CB8AC3E}">
        <p14:creationId xmlns:p14="http://schemas.microsoft.com/office/powerpoint/2010/main" val="1552910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3C59-9D18-834C-BA9B-A2404C6690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007CB9"/>
                </a:solidFill>
              </a:rPr>
              <a:t>Drivers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4C3EEF-7B6C-D14A-A23E-E101A48E4A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August 2026</a:t>
            </a:r>
          </a:p>
        </p:txBody>
      </p:sp>
    </p:spTree>
    <p:extLst>
      <p:ext uri="{BB962C8B-B14F-4D97-AF65-F5344CB8AC3E}">
        <p14:creationId xmlns:p14="http://schemas.microsoft.com/office/powerpoint/2010/main" val="2086697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97F7A62-0EB0-4959-BAAF-1F16BD9DB4C1}"/>
              </a:ext>
            </a:extLst>
          </p:cNvPr>
          <p:cNvSpPr/>
          <p:nvPr/>
        </p:nvSpPr>
        <p:spPr>
          <a:xfrm>
            <a:off x="375802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04F5A1-8597-4453-98DF-DD6040D0CEBB}"/>
              </a:ext>
            </a:extLst>
          </p:cNvPr>
          <p:cNvSpPr/>
          <p:nvPr/>
        </p:nvSpPr>
        <p:spPr>
          <a:xfrm rot="18909062">
            <a:off x="704232" y="631936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4CF274-1D5C-48A9-84A2-BB0E7C5E2CD3}"/>
              </a:ext>
            </a:extLst>
          </p:cNvPr>
          <p:cNvSpPr/>
          <p:nvPr/>
        </p:nvSpPr>
        <p:spPr>
          <a:xfrm>
            <a:off x="375802" y="201144"/>
            <a:ext cx="8392403" cy="49526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53FAF1-22BD-46D0-A27C-F594D53EB022}"/>
              </a:ext>
            </a:extLst>
          </p:cNvPr>
          <p:cNvSpPr txBox="1"/>
          <p:nvPr/>
        </p:nvSpPr>
        <p:spPr>
          <a:xfrm>
            <a:off x="572654" y="249464"/>
            <a:ext cx="6011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Clean Inspection Bonuses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974DF2-9307-48CF-BF88-B7965321F83E}"/>
              </a:ext>
            </a:extLst>
          </p:cNvPr>
          <p:cNvSpPr/>
          <p:nvPr/>
        </p:nvSpPr>
        <p:spPr>
          <a:xfrm>
            <a:off x="2013735" y="896868"/>
            <a:ext cx="5295505" cy="244144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/>
            <a:r>
              <a:rPr lang="en-US" sz="4000" b="1" dirty="0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CONGRATULATIONS </a:t>
            </a:r>
          </a:p>
          <a:p>
            <a:pPr algn="ctr"/>
            <a:r>
              <a:rPr lang="en-US" sz="2400" b="1" dirty="0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Our June</a:t>
            </a:r>
            <a:br>
              <a:rPr lang="en-US" sz="2400" b="1" dirty="0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 Inspection Bonus Winners!</a:t>
            </a:r>
            <a:endParaRPr lang="en-US" sz="2400" dirty="0">
              <a:solidFill>
                <a:srgbClr val="CE2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80A85F-35AF-481B-9CFE-F7CAC158B33C}"/>
              </a:ext>
            </a:extLst>
          </p:cNvPr>
          <p:cNvSpPr txBox="1"/>
          <p:nvPr/>
        </p:nvSpPr>
        <p:spPr>
          <a:xfrm>
            <a:off x="1860710" y="5871392"/>
            <a:ext cx="6273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PODS Safety team is awarding spot bonuses for each clean inspection by state or federal DOT officers!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049C6E25-0C23-4A29-B88B-6F7C75B481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72" y="911885"/>
            <a:ext cx="1431533" cy="1431533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CE28A6E-AFBF-435F-9CB0-F77A65DF9CF6}"/>
              </a:ext>
            </a:extLst>
          </p:cNvPr>
          <p:cNvSpPr/>
          <p:nvPr/>
        </p:nvSpPr>
        <p:spPr>
          <a:xfrm>
            <a:off x="375802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F27996-3CD8-488E-9547-80FB58171785}"/>
              </a:ext>
            </a:extLst>
          </p:cNvPr>
          <p:cNvSpPr/>
          <p:nvPr/>
        </p:nvSpPr>
        <p:spPr>
          <a:xfrm>
            <a:off x="3612878" y="2637036"/>
            <a:ext cx="1719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b="1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 ($50)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2E31BD-E24A-4843-A0DA-7CD86E3C6E91}"/>
              </a:ext>
            </a:extLst>
          </p:cNvPr>
          <p:cNvSpPr/>
          <p:nvPr/>
        </p:nvSpPr>
        <p:spPr>
          <a:xfrm>
            <a:off x="857849" y="2631654"/>
            <a:ext cx="19517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b="1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1 ($100)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35B8B4-9CC0-4CD2-AD81-7A90917E506A}"/>
              </a:ext>
            </a:extLst>
          </p:cNvPr>
          <p:cNvSpPr/>
          <p:nvPr/>
        </p:nvSpPr>
        <p:spPr>
          <a:xfrm>
            <a:off x="6098407" y="2630353"/>
            <a:ext cx="1719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b="1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3 ($50)</a:t>
            </a:r>
          </a:p>
        </p:txBody>
      </p:sp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B44CC041-195C-45D9-AFAC-CD03A79AC94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434" y="5773630"/>
            <a:ext cx="768376" cy="768374"/>
          </a:xfrm>
          <a:prstGeom prst="rect">
            <a:avLst/>
          </a:prstGeom>
        </p:spPr>
      </p:pic>
      <p:pic>
        <p:nvPicPr>
          <p:cNvPr id="11" name="Picture 10" descr="A magnifying glass over a truck&#10;&#10;Description automatically generated">
            <a:extLst>
              <a:ext uri="{FF2B5EF4-FFF2-40B4-BE49-F238E27FC236}">
                <a16:creationId xmlns:a16="http://schemas.microsoft.com/office/drawing/2014/main" id="{82C2B3AF-F244-40DC-9425-B8AC6BC4E41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55" y="957462"/>
            <a:ext cx="1500808" cy="150080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1C05C19-4633-4477-824E-9148E127D52B}"/>
              </a:ext>
            </a:extLst>
          </p:cNvPr>
          <p:cNvSpPr/>
          <p:nvPr/>
        </p:nvSpPr>
        <p:spPr>
          <a:xfrm>
            <a:off x="5858940" y="3031529"/>
            <a:ext cx="2198314" cy="181588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Cheyenne Haynes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Miles Kinney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Ka Lee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Andre Marshall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Corbin Swindle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Timothy Taylor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Stephen Wallace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Jaiquawn Williams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1CA0148-17D1-1A21-3F5B-D9390B5C95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793A666-CB1F-7B12-D66E-068E18ED3B47}"/>
              </a:ext>
            </a:extLst>
          </p:cNvPr>
          <p:cNvSpPr txBox="1"/>
          <p:nvPr/>
        </p:nvSpPr>
        <p:spPr>
          <a:xfrm>
            <a:off x="3496686" y="3031529"/>
            <a:ext cx="1951763" cy="1169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Matthew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Narsiff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Cheryl Murray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Kenneth Smith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Lynette Thompson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Jermaine Washington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257A02-5797-4227-CF79-C7EBB1FDF7A5}"/>
              </a:ext>
            </a:extLst>
          </p:cNvPr>
          <p:cNvSpPr txBox="1"/>
          <p:nvPr/>
        </p:nvSpPr>
        <p:spPr>
          <a:xfrm>
            <a:off x="772565" y="3031529"/>
            <a:ext cx="195176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Benjamin Andrade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Joshua Boulanger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David Cunningham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Moises Duron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Alex Kuria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James Moore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Vincent Rivera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Sidney Rodrigue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Jaquon Wilkerson</a:t>
            </a:r>
          </a:p>
        </p:txBody>
      </p:sp>
    </p:spTree>
    <p:extLst>
      <p:ext uri="{BB962C8B-B14F-4D97-AF65-F5344CB8AC3E}">
        <p14:creationId xmlns:p14="http://schemas.microsoft.com/office/powerpoint/2010/main" val="3878713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D731B-5104-6A89-8B52-257D8DABE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FEBFD01-3726-6297-1819-61EB6EB88C55}"/>
              </a:ext>
            </a:extLst>
          </p:cNvPr>
          <p:cNvSpPr txBox="1"/>
          <p:nvPr/>
        </p:nvSpPr>
        <p:spPr>
          <a:xfrm>
            <a:off x="375797" y="5461548"/>
            <a:ext cx="8375964" cy="923330"/>
          </a:xfrm>
          <a:prstGeom prst="rect">
            <a:avLst/>
          </a:prstGeom>
          <a:solidFill>
            <a:srgbClr val="D4E9E6"/>
          </a:solidFill>
        </p:spPr>
        <p:txBody>
          <a:bodyPr wrap="square">
            <a:spAutoFit/>
          </a:bodyPr>
          <a:lstStyle/>
          <a:p>
            <a:pPr algn="ctr"/>
            <a:r>
              <a:rPr lang="en-US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Avoid </a:t>
            </a:r>
            <a:r>
              <a:rPr lang="en-US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backing </a:t>
            </a:r>
            <a:r>
              <a:rPr lang="en-US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 you can. If you </a:t>
            </a:r>
            <a:r>
              <a:rPr lang="en-US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must</a:t>
            </a:r>
            <a:r>
              <a:rPr lang="en-US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back</a:t>
            </a:r>
            <a:r>
              <a:rPr lang="en-US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 </a:t>
            </a:r>
            <a:r>
              <a:rPr lang="en-US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only </a:t>
            </a:r>
            <a:r>
              <a:rPr lang="en-US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 </a:t>
            </a:r>
            <a:r>
              <a:rPr lang="en-US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far </a:t>
            </a:r>
            <a:r>
              <a:rPr lang="en-US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 </a:t>
            </a:r>
            <a:r>
              <a:rPr lang="en-US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job</a:t>
            </a:r>
            <a:r>
              <a:rPr lang="en-US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requires</a:t>
            </a:r>
            <a:r>
              <a:rPr lang="en-US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US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First</a:t>
            </a:r>
            <a:r>
              <a:rPr lang="en-US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complete a Pre-Backing Hazard Assessment</a:t>
            </a:r>
            <a:r>
              <a:rPr lang="en-US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</a:t>
            </a:r>
            <a:br>
              <a:rPr lang="en-US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note </a:t>
            </a:r>
            <a:r>
              <a:rPr lang="en-US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any </a:t>
            </a:r>
            <a:r>
              <a:rPr lang="en-US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hazards </a:t>
            </a:r>
            <a:r>
              <a:rPr lang="en-US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</a:t>
            </a:r>
            <a:r>
              <a:rPr lang="en-US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may face</a:t>
            </a:r>
            <a:r>
              <a:rPr lang="en-US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B22123A-FB0C-1F6C-9ED5-D16C1FB5F3DA}"/>
              </a:ext>
            </a:extLst>
          </p:cNvPr>
          <p:cNvSpPr txBox="1"/>
          <p:nvPr/>
        </p:nvSpPr>
        <p:spPr>
          <a:xfrm>
            <a:off x="512601" y="981353"/>
            <a:ext cx="7874316" cy="18620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 dirty="0">
                <a:solidFill>
                  <a:srgbClr val="007DB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Before Backing, Drivers Should:</a:t>
            </a: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Stop</a:t>
            </a: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Bring the vehicle to a complete stop</a:t>
            </a:r>
          </a:p>
          <a:p>
            <a:pPr>
              <a:spcBef>
                <a:spcPts val="600"/>
              </a:spcBef>
            </a:pP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Survey</a:t>
            </a: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Assess: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775361-1044-FEE2-D4A6-1926C0804911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97A8E8F-F912-C1A3-8D44-1EC90884EE32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7E5D0CE-AB65-50BA-A764-41211067C834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80DD02D-0A09-EFC5-41FE-C3BFB5B7CADC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1D9470-8931-3C26-26FA-95280BD0202E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Backing – Part II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09C2482-70A6-3096-DF25-34A8F5A2A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78E1C69-CA9D-DAC5-68F9-BB3D1DD0803D}"/>
              </a:ext>
            </a:extLst>
          </p:cNvPr>
          <p:cNvSpPr/>
          <p:nvPr/>
        </p:nvSpPr>
        <p:spPr>
          <a:xfrm>
            <a:off x="757083" y="981353"/>
            <a:ext cx="7433188" cy="699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BCD767-47BE-EE33-59AF-ADC12A494279}"/>
              </a:ext>
            </a:extLst>
          </p:cNvPr>
          <p:cNvSpPr txBox="1"/>
          <p:nvPr/>
        </p:nvSpPr>
        <p:spPr>
          <a:xfrm>
            <a:off x="8022073" y="826745"/>
            <a:ext cx="729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5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 Road</a:t>
            </a:r>
          </a:p>
          <a:p>
            <a:pPr algn="ctr"/>
            <a:r>
              <a:rPr lang="en-US" sz="1000" b="1" dirty="0">
                <a:solidFill>
                  <a:srgbClr val="0035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33C1F8-63D5-79C4-BF33-BBD35D32E2FB}"/>
              </a:ext>
            </a:extLst>
          </p:cNvPr>
          <p:cNvSpPr txBox="1"/>
          <p:nvPr/>
        </p:nvSpPr>
        <p:spPr>
          <a:xfrm>
            <a:off x="512600" y="2872014"/>
            <a:ext cx="6250150" cy="175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>
              <a:lnSpc>
                <a:spcPts val="1500"/>
              </a:lnSpc>
              <a:spcAft>
                <a:spcPts val="800"/>
              </a:spcAft>
              <a:buClr>
                <a:srgbClr val="007DB8"/>
              </a:buClr>
              <a:buSzPct val="100000"/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en-US" sz="16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Pedestrian traffic</a:t>
            </a:r>
            <a:endParaRPr lang="en-US" sz="1600" kern="1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marR="0" lvl="0" indent="-285750">
              <a:lnSpc>
                <a:spcPts val="1500"/>
              </a:lnSpc>
              <a:spcAft>
                <a:spcPts val="800"/>
              </a:spcAft>
              <a:buClr>
                <a:srgbClr val="007DB8"/>
              </a:buClr>
              <a:buSzPct val="100000"/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en-US" sz="16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Children and pets</a:t>
            </a:r>
            <a:endParaRPr lang="en-US" sz="1600" kern="1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marR="0" lvl="0" indent="-285750">
              <a:lnSpc>
                <a:spcPts val="1500"/>
              </a:lnSpc>
              <a:spcAft>
                <a:spcPts val="800"/>
              </a:spcAft>
              <a:buClr>
                <a:srgbClr val="007DB8"/>
              </a:buClr>
              <a:buSzPct val="100000"/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en-US" sz="16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Customer activity</a:t>
            </a:r>
            <a:endParaRPr lang="en-US" sz="1600" kern="1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marR="0" lvl="0" indent="-285750">
              <a:lnSpc>
                <a:spcPts val="1500"/>
              </a:lnSpc>
              <a:spcAft>
                <a:spcPts val="800"/>
              </a:spcAft>
              <a:buClr>
                <a:srgbClr val="007DB8"/>
              </a:buClr>
              <a:buSzPct val="100000"/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en-US" sz="16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 vehicles</a:t>
            </a:r>
            <a:endParaRPr lang="en-US" sz="1600" kern="1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marR="0" lvl="0" indent="-285750">
              <a:lnSpc>
                <a:spcPts val="1500"/>
              </a:lnSpc>
              <a:spcAft>
                <a:spcPts val="800"/>
              </a:spcAft>
              <a:buClr>
                <a:srgbClr val="007DB8"/>
              </a:buClr>
              <a:buSzPct val="100000"/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en-US" sz="16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Fixed objects</a:t>
            </a:r>
            <a:endParaRPr lang="en-US" sz="1600" kern="1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marR="0" lvl="0" indent="-285750">
              <a:lnSpc>
                <a:spcPts val="1500"/>
              </a:lnSpc>
              <a:spcAft>
                <a:spcPts val="800"/>
              </a:spcAft>
              <a:buClr>
                <a:srgbClr val="007DB8"/>
              </a:buClr>
              <a:buSzPct val="100000"/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en-US" sz="16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Utility structures</a:t>
            </a:r>
            <a:endParaRPr lang="en-US" sz="1600" kern="1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B1D7F6-F95A-80DF-1CEA-FEB6B552CFCD}"/>
              </a:ext>
            </a:extLst>
          </p:cNvPr>
          <p:cNvSpPr txBox="1"/>
          <p:nvPr/>
        </p:nvSpPr>
        <p:spPr>
          <a:xfrm>
            <a:off x="2989385" y="2873297"/>
            <a:ext cx="4625698" cy="1464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>
              <a:lnSpc>
                <a:spcPts val="1500"/>
              </a:lnSpc>
              <a:spcAft>
                <a:spcPts val="800"/>
              </a:spcAft>
              <a:buClr>
                <a:srgbClr val="007DB8"/>
              </a:buClr>
              <a:buSzPct val="100000"/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en-US" sz="16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Trees and landscaping</a:t>
            </a:r>
            <a:endParaRPr lang="en-US" sz="1600" kern="1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marR="0" lvl="0" indent="-285750">
              <a:lnSpc>
                <a:spcPts val="1500"/>
              </a:lnSpc>
              <a:spcAft>
                <a:spcPts val="800"/>
              </a:spcAft>
              <a:buClr>
                <a:srgbClr val="007DB8"/>
              </a:buClr>
              <a:buSzPct val="100000"/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en-US" sz="16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Overhead obstructions</a:t>
            </a:r>
            <a:endParaRPr lang="en-US" sz="1600" kern="1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marR="0" lvl="0" indent="-285750">
              <a:lnSpc>
                <a:spcPts val="1500"/>
              </a:lnSpc>
              <a:spcAft>
                <a:spcPts val="800"/>
              </a:spcAft>
              <a:buClr>
                <a:srgbClr val="007DB8"/>
              </a:buClr>
              <a:buSzPct val="100000"/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en-US" sz="16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Ground conditions</a:t>
            </a:r>
            <a:endParaRPr lang="en-US" sz="1600" kern="1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marR="0" lvl="0" indent="-285750">
              <a:lnSpc>
                <a:spcPts val="1500"/>
              </a:lnSpc>
              <a:spcAft>
                <a:spcPts val="800"/>
              </a:spcAft>
              <a:buClr>
                <a:srgbClr val="007DB8"/>
              </a:buClr>
              <a:buSzPct val="100000"/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en-US" sz="16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Driveway and pavement integrity</a:t>
            </a:r>
            <a:endParaRPr lang="en-US" sz="1600" kern="1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marR="0" lvl="0" indent="-285750">
              <a:lnSpc>
                <a:spcPts val="1500"/>
              </a:lnSpc>
              <a:spcAft>
                <a:spcPts val="800"/>
              </a:spcAft>
              <a:buClr>
                <a:srgbClr val="007DB8"/>
              </a:buClr>
              <a:buSzPct val="100000"/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en-US" sz="16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Surface slopes and grades</a:t>
            </a:r>
            <a:endParaRPr lang="en-US" sz="1600" kern="1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E5141D-7743-8EFD-79E0-41A2772DAE8A}"/>
              </a:ext>
            </a:extLst>
          </p:cNvPr>
          <p:cNvSpPr txBox="1"/>
          <p:nvPr/>
        </p:nvSpPr>
        <p:spPr>
          <a:xfrm>
            <a:off x="1190233" y="4891230"/>
            <a:ext cx="78729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20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</a:t>
            </a:r>
            <a:r>
              <a:rPr lang="en-US" sz="2000" ker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hazard </a:t>
            </a:r>
            <a:r>
              <a:rPr lang="en-US" sz="20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cannot be </a:t>
            </a:r>
            <a:r>
              <a:rPr lang="en-US" sz="2000" ker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fixed</a:t>
            </a:r>
            <a:r>
              <a:rPr lang="en-US" sz="20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2000" ker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ask </a:t>
            </a:r>
            <a:r>
              <a:rPr lang="en-US" sz="20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 manager for </a:t>
            </a:r>
            <a:r>
              <a:rPr lang="en-US" sz="2000" ker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help</a:t>
            </a:r>
            <a:r>
              <a:rPr lang="en-US" sz="20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en-US" sz="2000" kern="1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703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649B3-EB39-88CF-0519-5EF5AA617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FC151175-4088-4052-E5B3-C3B651454C59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B89D4DF-B84D-909A-2106-F46C52209768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4C87DB3-9733-0AA1-5A44-9EF946CEF27D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94D6C5E-A322-758B-7E48-C17E8C72B6B0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99D245-E707-FAFC-D976-AFE79EAF123C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Backing – Part I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591BBFE-0728-6D1B-F18B-7F92E9E3D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FC63FF-9DCB-7BE4-1700-A663187D76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66" y="1245520"/>
            <a:ext cx="8013468" cy="5024317"/>
          </a:xfrm>
          <a:prstGeom prst="rect">
            <a:avLst/>
          </a:prstGeom>
          <a:ln w="12700">
            <a:solidFill>
              <a:srgbClr val="007DB8"/>
            </a:solidFill>
          </a:ln>
        </p:spPr>
      </p:pic>
    </p:spTree>
    <p:extLst>
      <p:ext uri="{BB962C8B-B14F-4D97-AF65-F5344CB8AC3E}">
        <p14:creationId xmlns:p14="http://schemas.microsoft.com/office/powerpoint/2010/main" val="379665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C1B6D-44B2-9696-F1A3-08271FA7B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47E370C9-04F8-11AC-4992-808CFA2CAD49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19FD5BE-F2B8-B6C4-3980-ADD99B7B46A3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FF52C04-8A1C-255E-F161-7510997E8219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55B8161-DA32-AC8A-D515-6D7F5DFF25BC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220F51D-31D5-D3F4-6418-92C66D95AC19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Brake Safety Campaigns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3547A79-5A41-26A7-F720-AF9C973C6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DB0AD2C-9C7C-E883-E241-686FDF6D913C}"/>
              </a:ext>
            </a:extLst>
          </p:cNvPr>
          <p:cNvSpPr txBox="1"/>
          <p:nvPr/>
        </p:nvSpPr>
        <p:spPr>
          <a:xfrm>
            <a:off x="582081" y="1840262"/>
            <a:ext cx="787611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007CB9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next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Brake Safety Week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is scheduled for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Aug. 23-29, 2026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7CB9"/>
              </a:buClr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7CB9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There will also be one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unannounced one-day brake safety enforcement initiative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which may take place at any time</a:t>
            </a:r>
          </a:p>
          <a:p>
            <a:pPr>
              <a:buClr>
                <a:srgbClr val="007CB9"/>
              </a:buClr>
            </a:pPr>
            <a:endParaRPr lang="en-US" sz="20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rgbClr val="007CB9"/>
              </a:buClr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During both the announced and unannounced brake safety enforcement campaigns, commercial motor vehicle inspectors conduct brake system inspections on large trucks and buses throughout North America to identify brake-system violations.</a:t>
            </a:r>
          </a:p>
          <a:p>
            <a:pPr>
              <a:buClr>
                <a:srgbClr val="007CB9"/>
              </a:buClr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7D3AE4-4B07-665F-E0E9-F4FEECFCDA4C}"/>
              </a:ext>
            </a:extLst>
          </p:cNvPr>
          <p:cNvSpPr/>
          <p:nvPr/>
        </p:nvSpPr>
        <p:spPr>
          <a:xfrm>
            <a:off x="582081" y="1009713"/>
            <a:ext cx="78761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CVSA’s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Operation Airbrake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program will hold two annual brake safety campaigns throughout 2026.</a:t>
            </a:r>
          </a:p>
        </p:txBody>
      </p:sp>
      <p:pic>
        <p:nvPicPr>
          <p:cNvPr id="4" name="Picture 3" descr="A blue line drawing of a circular object&#10;&#10;AI-generated content may be incorrect.">
            <a:extLst>
              <a:ext uri="{FF2B5EF4-FFF2-40B4-BE49-F238E27FC236}">
                <a16:creationId xmlns:a16="http://schemas.microsoft.com/office/drawing/2014/main" id="{8207384D-6B3C-2FD9-A230-DFB0A25CBD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693" y="4767133"/>
            <a:ext cx="1622810" cy="1622810"/>
          </a:xfrm>
          <a:prstGeom prst="rect">
            <a:avLst/>
          </a:prstGeom>
        </p:spPr>
      </p:pic>
      <p:pic>
        <p:nvPicPr>
          <p:cNvPr id="8" name="Picture 7" descr="Programs - CVSA – Commercial Vehicle Safety Alliance">
            <a:extLst>
              <a:ext uri="{FF2B5EF4-FFF2-40B4-BE49-F238E27FC236}">
                <a16:creationId xmlns:a16="http://schemas.microsoft.com/office/drawing/2014/main" id="{2C3F21A2-2AC1-DDDF-1632-589B16027E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7442" y="4905072"/>
            <a:ext cx="3633709" cy="148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32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5D581-10F7-6F5F-6A55-3BC13DF1B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32A88F6F-99AD-8B6E-F08D-8DC148B05295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7AA8EC5-7BFA-7AE6-D0F1-1B301B586FD8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79178F0-67EE-F5E2-69ED-4182A88E3442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70C177C-B186-0548-6CB4-3E534AD08EB6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97A609-2A36-8395-E96E-EF471B493CF6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Driver Ancillary Fulfillment Process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ACCB0AA-AE54-0F57-8E7C-C64EBD9A9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E8B5B2A-ABA7-1B5C-B235-72C31ECE9895}"/>
              </a:ext>
            </a:extLst>
          </p:cNvPr>
          <p:cNvSpPr txBox="1"/>
          <p:nvPr/>
        </p:nvSpPr>
        <p:spPr>
          <a:xfrm>
            <a:off x="533615" y="1381006"/>
            <a:ext cx="3859461" cy="2008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007DB8"/>
              </a:buClr>
            </a:pPr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Review Driver Log &amp; Route</a:t>
            </a:r>
          </a:p>
          <a:p>
            <a:pPr marL="285750" lvl="0" indent="-285750" fontAlgn="t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Pick up driver log from Market Manager</a:t>
            </a:r>
          </a:p>
          <a:p>
            <a:pPr marL="285750" lvl="0" indent="-285750" fontAlgn="t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Review all jobs for ancillary requirements</a:t>
            </a:r>
          </a:p>
          <a:p>
            <a:pPr marL="285750" lvl="0" indent="-285750" fontAlgn="t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Check driver notes for locks and blankets needed</a:t>
            </a:r>
          </a:p>
          <a:p>
            <a:pPr marL="285750" lvl="0" indent="-285750" fontAlgn="t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Escalate any unclear requests to Market Manager before departure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3089B6-50AD-E936-B94B-C0D19318BEAF}"/>
              </a:ext>
            </a:extLst>
          </p:cNvPr>
          <p:cNvSpPr txBox="1"/>
          <p:nvPr/>
        </p:nvSpPr>
        <p:spPr>
          <a:xfrm>
            <a:off x="4617570" y="1381006"/>
            <a:ext cx="4040522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spcAft>
                <a:spcPts val="600"/>
              </a:spcAft>
              <a:buNone/>
            </a:pPr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US" sz="14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Verify Truck Inventory</a:t>
            </a:r>
          </a:p>
          <a:p>
            <a:pPr marL="285750" lvl="0" indent="-285750" fontAlgn="t">
              <a:spcBef>
                <a:spcPts val="3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Minimum </a:t>
            </a:r>
            <a:r>
              <a:rPr lang="en-US" sz="14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 locks</a:t>
            </a:r>
            <a:r>
              <a:rPr lang="en-US" sz="14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on every truck at start of shift</a:t>
            </a:r>
          </a:p>
          <a:p>
            <a:pPr marL="285750" lvl="0" indent="-285750" fontAlgn="t">
              <a:spcBef>
                <a:spcPts val="3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Confirm inventory meets route requirements</a:t>
            </a:r>
          </a:p>
          <a:p>
            <a:pPr marL="285750" lvl="0" indent="-285750" fontAlgn="t">
              <a:spcBef>
                <a:spcPts val="3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Ensure adequate blankets are available if required</a:t>
            </a:r>
          </a:p>
          <a:p>
            <a:pPr marL="285750" lvl="0" indent="-285750" fontAlgn="t">
              <a:spcBef>
                <a:spcPts val="3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 inventory shortages before leaving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915F69-39EC-36EF-4654-24FBDA06514C}"/>
              </a:ext>
            </a:extLst>
          </p:cNvPr>
          <p:cNvSpPr txBox="1"/>
          <p:nvPr/>
        </p:nvSpPr>
        <p:spPr>
          <a:xfrm>
            <a:off x="600291" y="4288785"/>
            <a:ext cx="3859461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spcAft>
                <a:spcPts val="600"/>
              </a:spcAft>
              <a:buNone/>
            </a:pPr>
            <a:r>
              <a:rPr lang="en-US" sz="14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Deliver Purchased Ancillary Items</a:t>
            </a:r>
          </a:p>
          <a:p>
            <a:pPr marL="285750" lvl="0" indent="-285750" fontAlgn="t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 the Cheetah app for the current job</a:t>
            </a:r>
          </a:p>
          <a:p>
            <a:pPr marL="285750" lvl="0" indent="-285750" fontAlgn="t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Confirm items and quantities purchased</a:t>
            </a:r>
          </a:p>
          <a:p>
            <a:pPr marL="285750" lvl="0" indent="-285750" fontAlgn="t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Load requested items into the container</a:t>
            </a:r>
          </a:p>
          <a:p>
            <a:pPr marL="285750" lvl="0" indent="-285750" fontAlgn="t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Fold and place blankets neatly</a:t>
            </a:r>
          </a:p>
          <a:p>
            <a:pPr marL="285750" lvl="0" indent="-285750" fontAlgn="t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Document fulfillment with photos in Cheetah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801F6D-23D1-B5A4-9FE9-2DC8921F7484}"/>
              </a:ext>
            </a:extLst>
          </p:cNvPr>
          <p:cNvSpPr txBox="1"/>
          <p:nvPr/>
        </p:nvSpPr>
        <p:spPr>
          <a:xfrm>
            <a:off x="4684243" y="4288785"/>
            <a:ext cx="3678400" cy="1769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ts val="1500"/>
              </a:lnSpc>
              <a:spcAft>
                <a:spcPts val="600"/>
              </a:spcAft>
              <a:buNone/>
            </a:pPr>
            <a:r>
              <a:rPr lang="en-US" sz="14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If Customer Wants Additional Items:</a:t>
            </a:r>
          </a:p>
          <a:p>
            <a:pPr marL="285750" lvl="0" indent="-285750" fontAlgn="t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requested locks/blankets through the </a:t>
            </a:r>
            <a:r>
              <a:rPr lang="en-US" sz="14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Driver Report</a:t>
            </a:r>
            <a:r>
              <a:rPr lang="en-US" sz="14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Cheetah</a:t>
            </a:r>
          </a:p>
          <a:p>
            <a:pPr marL="285750" lvl="0" indent="-285750" fontAlgn="t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Enter quantity and select </a:t>
            </a:r>
            <a:r>
              <a:rPr lang="en-US" sz="14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Done</a:t>
            </a:r>
            <a:endParaRPr lang="en-US" sz="1400" b="0" i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0" indent="-285750" fontAlgn="t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automatically triggers customer billing</a:t>
            </a:r>
          </a:p>
          <a:p>
            <a:pPr marL="285750" lvl="0" indent="-285750" fontAlgn="t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4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 Market Manager action required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202E4B-17E5-F786-B337-92D3A0C2074A}"/>
              </a:ext>
            </a:extLst>
          </p:cNvPr>
          <p:cNvSpPr txBox="1"/>
          <p:nvPr/>
        </p:nvSpPr>
        <p:spPr>
          <a:xfrm>
            <a:off x="2398243" y="853904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u="sng" dirty="0">
                <a:solidFill>
                  <a:srgbClr val="007C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 Leaving the Yard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EA2BBB-C487-ADFF-F791-C59A9DB9B459}"/>
              </a:ext>
            </a:extLst>
          </p:cNvPr>
          <p:cNvSpPr txBox="1"/>
          <p:nvPr/>
        </p:nvSpPr>
        <p:spPr>
          <a:xfrm>
            <a:off x="2331570" y="3766883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u="sng" dirty="0">
                <a:solidFill>
                  <a:srgbClr val="007C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Onsite Deliver &amp; Additional Sales</a:t>
            </a:r>
            <a:endParaRPr lang="en-US" u="sng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9AA5F-19EC-0034-376C-9D2A2F8E86DD}"/>
              </a:ext>
            </a:extLst>
          </p:cNvPr>
          <p:cNvSpPr/>
          <p:nvPr/>
        </p:nvSpPr>
        <p:spPr>
          <a:xfrm>
            <a:off x="533615" y="1282589"/>
            <a:ext cx="3859461" cy="2247827"/>
          </a:xfrm>
          <a:prstGeom prst="rect">
            <a:avLst/>
          </a:prstGeom>
          <a:noFill/>
          <a:ln>
            <a:solidFill>
              <a:srgbClr val="007D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C53344-B3A9-5841-73FF-A006675D137C}"/>
              </a:ext>
            </a:extLst>
          </p:cNvPr>
          <p:cNvSpPr/>
          <p:nvPr/>
        </p:nvSpPr>
        <p:spPr>
          <a:xfrm>
            <a:off x="4579466" y="1282589"/>
            <a:ext cx="4030919" cy="2247827"/>
          </a:xfrm>
          <a:prstGeom prst="rect">
            <a:avLst/>
          </a:prstGeom>
          <a:noFill/>
          <a:ln>
            <a:solidFill>
              <a:srgbClr val="007D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1EB181-1B4B-6D90-CBB2-C25837B14514}"/>
              </a:ext>
            </a:extLst>
          </p:cNvPr>
          <p:cNvSpPr/>
          <p:nvPr/>
        </p:nvSpPr>
        <p:spPr>
          <a:xfrm>
            <a:off x="533614" y="4209551"/>
            <a:ext cx="3926138" cy="2239916"/>
          </a:xfrm>
          <a:prstGeom prst="rect">
            <a:avLst/>
          </a:prstGeom>
          <a:noFill/>
          <a:ln>
            <a:solidFill>
              <a:srgbClr val="007D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522B9B1-F569-EC02-D15D-604A64DE3214}"/>
              </a:ext>
            </a:extLst>
          </p:cNvPr>
          <p:cNvSpPr/>
          <p:nvPr/>
        </p:nvSpPr>
        <p:spPr>
          <a:xfrm>
            <a:off x="4572000" y="4201640"/>
            <a:ext cx="4038385" cy="2247827"/>
          </a:xfrm>
          <a:prstGeom prst="rect">
            <a:avLst/>
          </a:prstGeom>
          <a:noFill/>
          <a:ln>
            <a:solidFill>
              <a:srgbClr val="007D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2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65F0E-A8F6-DA3D-C99B-2AB21B10E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9EDD4A52-9D2A-0A1C-D0DB-65CB15F88DDA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BB8CF97-DA10-83ED-BD7E-2F0E8FFA0514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1AD04C5-6382-33C2-5A05-136A114C141A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34A5CFC-1E4B-4AC2-C223-9B8A8442AB70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42EAFC7-FEB9-5B17-AEB2-2D7A24D5C295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School’s Out, Stay Alert!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8F241CE-E462-4D84-B224-CE85A488E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29C5106-EF49-69C4-BF09-A8FBC7580C9F}"/>
              </a:ext>
            </a:extLst>
          </p:cNvPr>
          <p:cNvSpPr/>
          <p:nvPr/>
        </p:nvSpPr>
        <p:spPr>
          <a:xfrm>
            <a:off x="2564369" y="943280"/>
            <a:ext cx="3911542" cy="461665"/>
          </a:xfrm>
          <a:prstGeom prst="rect">
            <a:avLst/>
          </a:prstGeom>
          <a:solidFill>
            <a:srgbClr val="083544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School’s Out for Summer</a:t>
            </a:r>
            <a:endParaRPr lang="en-US"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E5C311-C2C9-6DE2-E09A-1519AAA3191C}"/>
              </a:ext>
            </a:extLst>
          </p:cNvPr>
          <p:cNvSpPr/>
          <p:nvPr/>
        </p:nvSpPr>
        <p:spPr>
          <a:xfrm>
            <a:off x="582081" y="1855641"/>
            <a:ext cx="4770858" cy="470398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en-US" sz="2000" b="1" dirty="0">
                <a:solidFill>
                  <a:srgbClr val="007C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 alert and expect the unexpected.</a:t>
            </a:r>
            <a:endParaRPr lang="en-US" sz="2000" dirty="0">
              <a:solidFill>
                <a:srgbClr val="007C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E6FADE-63BC-393D-784F-188A1C35CFA9}"/>
              </a:ext>
            </a:extLst>
          </p:cNvPr>
          <p:cNvSpPr txBox="1"/>
          <p:nvPr/>
        </p:nvSpPr>
        <p:spPr>
          <a:xfrm>
            <a:off x="582081" y="2353471"/>
            <a:ext cx="486839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007CB9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Look for kid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playing near the street and scan between parked cars and other objects for signs that children are at play in the area</a:t>
            </a:r>
          </a:p>
          <a:p>
            <a:pPr>
              <a:buClr>
                <a:srgbClr val="007CB9"/>
              </a:buClr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7CB9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Make eye contact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with children who are about to cross the street and watch for their next step</a:t>
            </a:r>
          </a:p>
          <a:p>
            <a:pPr marL="285750" indent="-285750">
              <a:buClr>
                <a:srgbClr val="007CB9"/>
              </a:buClr>
              <a:buFont typeface="Wingdings" panose="05000000000000000000" pitchFamily="2" charset="2"/>
              <a:buChar char="§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7CB9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Always obey speed limit signs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 be alert to changing traffic patterns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A0497C-14BC-27A3-6025-0E9829F7BD28}"/>
              </a:ext>
            </a:extLst>
          </p:cNvPr>
          <p:cNvSpPr/>
          <p:nvPr/>
        </p:nvSpPr>
        <p:spPr>
          <a:xfrm>
            <a:off x="582081" y="1474270"/>
            <a:ext cx="7876119" cy="353939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that means </a:t>
            </a:r>
            <a:r>
              <a:rPr lang="en-US" sz="2000" b="1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kids are out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especially in neighborhoods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DB54A44-85F8-8F09-C528-EEAC11020D4D}"/>
              </a:ext>
            </a:extLst>
          </p:cNvPr>
          <p:cNvSpPr/>
          <p:nvPr/>
        </p:nvSpPr>
        <p:spPr>
          <a:xfrm>
            <a:off x="6216887" y="2583550"/>
            <a:ext cx="1306833" cy="1306833"/>
          </a:xfrm>
          <a:prstGeom prst="ellipse">
            <a:avLst/>
          </a:prstGeom>
          <a:solidFill>
            <a:srgbClr val="007DB8"/>
          </a:solidFill>
          <a:ln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DB8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25D7497-C745-CB38-29E9-BEE1ABEBC4D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047" y="2776552"/>
            <a:ext cx="875472" cy="875472"/>
          </a:xfrm>
          <a:prstGeom prst="rect">
            <a:avLst/>
          </a:prstGeom>
        </p:spPr>
      </p:pic>
      <p:pic>
        <p:nvPicPr>
          <p:cNvPr id="21" name="Picture 2" descr="Grimco | Speed Limit Sign">
            <a:extLst>
              <a:ext uri="{FF2B5EF4-FFF2-40B4-BE49-F238E27FC236}">
                <a16:creationId xmlns:a16="http://schemas.microsoft.com/office/drawing/2014/main" id="{CC2D05BF-258B-91B3-57D2-3B54ABC89C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94829" y="4057043"/>
            <a:ext cx="1150947" cy="154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323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DS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" id="{D0FACB68-591E-EF4C-BE81-60884C617A55}" vid="{64AAA5A8-D655-6648-91FA-8C54157EE2F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179BFA7154744CA6591099AF888301" ma:contentTypeVersion="17" ma:contentTypeDescription="Create a new document." ma:contentTypeScope="" ma:versionID="ab42cba6392b35d17b64f9a89ccf088e">
  <xsd:schema xmlns:xsd="http://www.w3.org/2001/XMLSchema" xmlns:xs="http://www.w3.org/2001/XMLSchema" xmlns:p="http://schemas.microsoft.com/office/2006/metadata/properties" xmlns:ns3="f0084ec9-6eed-4194-8cc2-8e4a628da7c0" xmlns:ns4="117817fc-c12c-452f-829e-653ecf030796" targetNamespace="http://schemas.microsoft.com/office/2006/metadata/properties" ma:root="true" ma:fieldsID="118650170db565aa3485f683874da283" ns3:_="" ns4:_="">
    <xsd:import namespace="f0084ec9-6eed-4194-8cc2-8e4a628da7c0"/>
    <xsd:import namespace="117817fc-c12c-452f-829e-653ecf03079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Location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84ec9-6eed-4194-8cc2-8e4a628da7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7817fc-c12c-452f-829e-653ecf03079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0084ec9-6eed-4194-8cc2-8e4a628da7c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DAE7E6-DA0D-471F-87CF-4BD3B853EE91}">
  <ds:schemaRefs>
    <ds:schemaRef ds:uri="117817fc-c12c-452f-829e-653ecf030796"/>
    <ds:schemaRef ds:uri="f0084ec9-6eed-4194-8cc2-8e4a628da7c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97CFA59-F238-45E8-B97C-65320B7DABAB}">
  <ds:schemaRefs>
    <ds:schemaRef ds:uri="f0084ec9-6eed-4194-8cc2-8e4a628da7c0"/>
    <ds:schemaRef ds:uri="http://www.w3.org/XML/1998/namespace"/>
    <ds:schemaRef ds:uri="http://purl.org/dc/dcmitype/"/>
    <ds:schemaRef ds:uri="http://purl.org/dc/elements/1.1/"/>
    <ds:schemaRef ds:uri="http://purl.org/dc/terms/"/>
    <ds:schemaRef ds:uri="117817fc-c12c-452f-829e-653ecf0307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39F45A1-E9A6-41A5-A1A4-CDDB4DEDFB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14726</TotalTime>
  <Words>1040</Words>
  <Application>Microsoft Office PowerPoint</Application>
  <PresentationFormat>On-screen Show (4:3)</PresentationFormat>
  <Paragraphs>122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Open Sans</vt:lpstr>
      <vt:lpstr>STIXGeneral-Regular</vt:lpstr>
      <vt:lpstr>Wingdings</vt:lpstr>
      <vt:lpstr>Office Theme</vt:lpstr>
      <vt:lpstr>PODS</vt:lpstr>
      <vt:lpstr>August Huddle</vt:lpstr>
      <vt:lpstr>All Associates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Drivers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Parking Lot</dc:title>
  <dc:creator>Robin McGowan</dc:creator>
  <cp:lastModifiedBy>Taylor Jenkins</cp:lastModifiedBy>
  <cp:revision>9</cp:revision>
  <cp:lastPrinted>2024-12-02T14:47:09Z</cp:lastPrinted>
  <dcterms:created xsi:type="dcterms:W3CDTF">2022-10-19T14:39:50Z</dcterms:created>
  <dcterms:modified xsi:type="dcterms:W3CDTF">2026-08-05T13:39:53Z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0x010100DA179BFA7154744CA6591099AF888301</vt:lpwstr>
  </property>
</Properties>
</file>