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</p:sldMasterIdLst>
  <p:notesMasterIdLst>
    <p:notesMasterId r:id="rId22"/>
  </p:notesMasterIdLst>
  <p:sldIdLst>
    <p:sldId id="548" r:id="rId6"/>
    <p:sldId id="534" r:id="rId7"/>
    <p:sldId id="2147469754" r:id="rId8"/>
    <p:sldId id="773" r:id="rId9"/>
    <p:sldId id="2147469753" r:id="rId10"/>
    <p:sldId id="2147469747" r:id="rId11"/>
    <p:sldId id="524" r:id="rId12"/>
    <p:sldId id="561" r:id="rId13"/>
    <p:sldId id="2147469755" r:id="rId14"/>
    <p:sldId id="2147469757" r:id="rId15"/>
    <p:sldId id="2147469758" r:id="rId16"/>
    <p:sldId id="2147469756" r:id="rId17"/>
    <p:sldId id="2147469751" r:id="rId18"/>
    <p:sldId id="2147469748" r:id="rId19"/>
    <p:sldId id="2147469718" r:id="rId20"/>
    <p:sldId id="2147469746" r:id="rId21"/>
  </p:sldIdLst>
  <p:sldSz cx="9144000" cy="6858000" type="screen4x3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7D2B4D-D7F9-44EC-C7CC-A5AD21AFC0F2}" name="Christina Calhoun" initials="CC" userId="S::CCalhoun@pods.com::6db17166-9e35-4218-af07-c7b7f21ca022" providerId="AD"/>
  <p188:author id="{64A4FC56-9171-D7A0-BEF2-A87401FB5A26}" name="Taylor Jenkins" initials="TJ" userId="S::TJenkins@pods.com::5c7dfb19-04dd-4ea7-9b19-94eb41345b33" providerId="AD"/>
  <p188:author id="{573261AF-C5AA-B94B-0445-4C339C1B2E05}" name="Christina Calhoun" initials="CC" userId="S::ccalhoun@pods.com::6db17166-9e35-4218-af07-c7b7f21ca02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in McGowan" initials="RM" lastIdx="2" clrIdx="0">
    <p:extLst>
      <p:ext uri="{19B8F6BF-5375-455C-9EA6-DF929625EA0E}">
        <p15:presenceInfo xmlns:p15="http://schemas.microsoft.com/office/powerpoint/2012/main" userId="S::RMcGowan2@pods.com::7988278f-bc5f-4fa6-bdeb-6e9d30761d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44"/>
    <a:srgbClr val="007DB8"/>
    <a:srgbClr val="D4E9E6"/>
    <a:srgbClr val="CE202F"/>
    <a:srgbClr val="4472C4"/>
    <a:srgbClr val="F8E2C7"/>
    <a:srgbClr val="FFFFFF"/>
    <a:srgbClr val="0B81BC"/>
    <a:srgbClr val="E8E8ED"/>
    <a:srgbClr val="EFEE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3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7531" y="0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0E8505C4-3818-4C98-9D50-F64D4367FE4E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7" tIns="45789" rIns="91577" bIns="457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6" y="4479687"/>
            <a:ext cx="5617208" cy="3665776"/>
          </a:xfrm>
          <a:prstGeom prst="rect">
            <a:avLst/>
          </a:prstGeom>
        </p:spPr>
        <p:txBody>
          <a:bodyPr vert="horz" lIns="91577" tIns="45789" rIns="91577" bIns="457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7531" y="8841738"/>
            <a:ext cx="3043979" cy="46736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B2ABE0FD-6EA7-4D87-AEF9-E25A12DBA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63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42C5-69F4-652A-F582-7A936AA29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45383-D315-B45B-DDDB-2E96A22C2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BF5A38-6AF9-EAFF-2C74-6144108E6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EFC15-8549-BFCF-B564-0FE5C4E26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8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7AE21-7D67-000F-5993-C988F516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5448F7-1C4A-0B5A-A06C-DACE035F47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751E5E-7489-117F-9D8A-5C826E7E2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83123-B510-58BC-187B-B3537902C7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9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E2AFB-D1AB-4840-925F-4F250497C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D0F48-BD47-237A-57E2-560F68363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EB997-DBBE-02B1-4499-B61E00BED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15016-022F-4600-603B-8AAFD95DB4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94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70867-98BE-8CB3-684D-86ED6AD2D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83BE58-909B-42FB-CBA3-0218C8499F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69DE39-46AD-2175-0BF0-3E8139F167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C5452-2EB3-83E3-B135-145416C4F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8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AC937-5E78-5819-5744-B4251C1A0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3C96B-0E97-ACED-2C8B-BA314F1A3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45688-6257-8AB9-D3D8-AE4E6AD57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720AB-1784-10F2-483B-DB18D0F63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35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2F5C5-8839-B770-6349-DF2E2C7D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A43253-AE91-3B07-7F78-A9589994B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9A4A14-E9FF-B046-9615-EC74DB365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79486-9E34-FF35-46A7-049183CB1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ABE0FD-6EA7-4D87-AEF9-E25A12DBAD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84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7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1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5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4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86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5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45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7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17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85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109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2" y="8703"/>
            <a:ext cx="7865614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2804164" y="0"/>
            <a:ext cx="633983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304495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0302" y="4816658"/>
            <a:ext cx="5338220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50302" y="2013292"/>
            <a:ext cx="5338220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6745421" y="5581126"/>
            <a:ext cx="20574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6/30/2026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5655761" y="6346944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134" y="5497522"/>
            <a:ext cx="1576388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A3355-D22F-6F45-8A3E-FA0954550D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5478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6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E3DF20A-042D-864E-A555-7EA0A0631D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8703"/>
            <a:ext cx="7865614" cy="417173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84201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1" y="2481785"/>
            <a:ext cx="84201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191" y="2481785"/>
            <a:ext cx="7244859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1191" y="4777985"/>
            <a:ext cx="7244859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4" y="2481785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4" y="2381042"/>
            <a:ext cx="440574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702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07878" y="1213297"/>
            <a:ext cx="9036122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1184202" y="2532074"/>
            <a:ext cx="4730276" cy="237581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9144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6972" y="619784"/>
            <a:ext cx="4645649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E2C4109-3FBE-8043-A073-525018E17D2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25343" y="2463224"/>
            <a:ext cx="4645649" cy="2513509"/>
          </a:xfrm>
        </p:spPr>
        <p:txBody>
          <a:bodyPr wrap="square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  <a:p>
            <a:pPr marL="257150" marR="0" lvl="0" indent="-257150" algn="l" defTabSz="685732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/>
            </a:pPr>
            <a:r>
              <a:rPr lang="en-US"/>
              <a:t>Section title goes here	01</a:t>
            </a: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8979" y="619785"/>
            <a:ext cx="4273023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6BF0D2-7202-A54F-BD9E-27DD6F165C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75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62355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74786" y="6400800"/>
            <a:ext cx="1409161" cy="457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538A9C8-5D80-A543-B507-4EF7BA77EB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829"/>
          <a:stretch/>
        </p:blipFill>
        <p:spPr>
          <a:xfrm>
            <a:off x="6542762" y="6404127"/>
            <a:ext cx="2601238" cy="4538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A052AD-2FE2-F045-B8CE-25B07FA93A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/>
          <a:stretch/>
        </p:blipFill>
        <p:spPr>
          <a:xfrm>
            <a:off x="3168073" y="6400794"/>
            <a:ext cx="4430623" cy="453874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3"/>
            <a:ext cx="5863472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44763CA-0C0A-7747-AFAF-86178ED7286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0058F34-BEF1-4C4D-A3C5-870190B6E6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9285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AAFA7A7-2EAF-5042-B173-D39F940D15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1616" y="1093788"/>
            <a:ext cx="7393305" cy="485457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7623C15-84C5-9F48-BB49-277312AE526A}"/>
              </a:ext>
            </a:extLst>
          </p:cNvPr>
          <p:cNvSpPr/>
          <p:nvPr userDrawn="1"/>
        </p:nvSpPr>
        <p:spPr>
          <a:xfrm>
            <a:off x="298849" y="791495"/>
            <a:ext cx="7558611" cy="5168203"/>
          </a:xfrm>
          <a:prstGeom prst="rect">
            <a:avLst/>
          </a:prstGeom>
          <a:gradFill>
            <a:gsLst>
              <a:gs pos="46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897DC09D-A181-4446-A7AE-16DE9F77C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849" y="365130"/>
            <a:ext cx="8576072" cy="38318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15D4E6-E8A6-C148-8BD9-2ACF4496BE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7" name="Content Placeholder 15">
            <a:extLst>
              <a:ext uri="{FF2B5EF4-FFF2-40B4-BE49-F238E27FC236}">
                <a16:creationId xmlns:a16="http://schemas.microsoft.com/office/drawing/2014/main" id="{44A49B77-B966-4D41-985D-DE71510D5EB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2" y="1103011"/>
            <a:ext cx="6266549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" name="Pentagon 21">
            <a:extLst>
              <a:ext uri="{FF2B5EF4-FFF2-40B4-BE49-F238E27FC236}">
                <a16:creationId xmlns:a16="http://schemas.microsoft.com/office/drawing/2014/main" id="{E1C7D402-6266-2446-9816-8CD27602AEF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24132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84560D97-71C4-624D-B56F-98322D384E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3735485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8981" y="1103011"/>
            <a:ext cx="8576053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92CC90-A7DB-1740-B30D-5383C49E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F2395FA-7EFA-364A-8A09-6E0693FC6F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68386672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516DD9-B644-7B48-8D5C-21D9ACF484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04A2C4C-ECCD-9B42-81E5-D4D37A48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04953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1333" y="1096501"/>
            <a:ext cx="4243695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8977" y="1096501"/>
            <a:ext cx="421369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175B18-EB3A-A241-8F88-3A2A05BA67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C03737-8812-964D-AEF7-22E7DB72C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8291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418B2CE2-9890-214F-BD3D-0F5A8EFD4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71868923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14835" y="1096509"/>
            <a:ext cx="2744334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81" y="1096501"/>
            <a:ext cx="2744333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30694" y="1096501"/>
            <a:ext cx="2744334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416C8EF-3A6D-414C-B8AC-E840BD3B0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67D2C26-1A91-E342-98FB-0A1548BAA8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11010565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B4F31A8-3F57-0B48-9528-493009C577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17255166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2717FC5-F0F4-5547-ADF8-CA3FAD58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FA57A23-E79A-BF40-A06C-B223D0F3D0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33054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8979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77003" y="1096508"/>
            <a:ext cx="2011971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5029" y="1096509"/>
            <a:ext cx="2011970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9941015"/>
      </p:ext>
    </p:extLst>
  </p:cSld>
  <p:clrMapOvr>
    <a:masterClrMapping/>
  </p:clrMapOvr>
  <p:hf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B4D5E6-8689-8D43-9836-BA7DB3D17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76701574"/>
      </p:ext>
    </p:extLst>
  </p:cSld>
  <p:clrMapOvr>
    <a:masterClrMapping/>
  </p:clrMapOvr>
  <p:hf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8976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394100F-7787-AB4E-89D1-475A3D996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39640" y="1107964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8976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39640" y="3610532"/>
            <a:ext cx="4205385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12221B54-2DD0-0E41-A221-19BB8D54CC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884995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apezoid 4">
            <a:extLst>
              <a:ext uri="{FF2B5EF4-FFF2-40B4-BE49-F238E27FC236}">
                <a16:creationId xmlns:a16="http://schemas.microsoft.com/office/drawing/2014/main" id="{1076CF08-80CB-D640-AAAC-7EF9032BA001}"/>
              </a:ext>
            </a:extLst>
          </p:cNvPr>
          <p:cNvSpPr/>
          <p:nvPr/>
        </p:nvSpPr>
        <p:spPr>
          <a:xfrm>
            <a:off x="4319341" y="-11470"/>
            <a:ext cx="4826293" cy="6880940"/>
          </a:xfrm>
          <a:custGeom>
            <a:avLst/>
            <a:gdLst>
              <a:gd name="connsiteX0" fmla="*/ 0 w 5149516"/>
              <a:gd name="connsiteY0" fmla="*/ 6848856 h 6848856"/>
              <a:gd name="connsiteX1" fmla="*/ 1287379 w 5149516"/>
              <a:gd name="connsiteY1" fmla="*/ 0 h 6848856"/>
              <a:gd name="connsiteX2" fmla="*/ 3862137 w 5149516"/>
              <a:gd name="connsiteY2" fmla="*/ 0 h 6848856"/>
              <a:gd name="connsiteX3" fmla="*/ 5149516 w 5149516"/>
              <a:gd name="connsiteY3" fmla="*/ 6848856 h 6848856"/>
              <a:gd name="connsiteX4" fmla="*/ 0 w 5149516"/>
              <a:gd name="connsiteY4" fmla="*/ 6848856 h 6848856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3874168 w 5161547"/>
              <a:gd name="connsiteY2" fmla="*/ 16042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12031 w 5161547"/>
              <a:gd name="connsiteY0" fmla="*/ 6864898 h 6864898"/>
              <a:gd name="connsiteX1" fmla="*/ 0 w 5161547"/>
              <a:gd name="connsiteY1" fmla="*/ 0 h 6864898"/>
              <a:gd name="connsiteX2" fmla="*/ 4403558 w 5161547"/>
              <a:gd name="connsiteY2" fmla="*/ 32084 h 6864898"/>
              <a:gd name="connsiteX3" fmla="*/ 5161547 w 5161547"/>
              <a:gd name="connsiteY3" fmla="*/ 6864898 h 6864898"/>
              <a:gd name="connsiteX4" fmla="*/ 12031 w 5161547"/>
              <a:gd name="connsiteY4" fmla="*/ 6864898 h 6864898"/>
              <a:gd name="connsiteX0" fmla="*/ 5 w 7170826"/>
              <a:gd name="connsiteY0" fmla="*/ 6880940 h 6880940"/>
              <a:gd name="connsiteX1" fmla="*/ 2009279 w 7170826"/>
              <a:gd name="connsiteY1" fmla="*/ 0 h 6880940"/>
              <a:gd name="connsiteX2" fmla="*/ 6412837 w 7170826"/>
              <a:gd name="connsiteY2" fmla="*/ 32084 h 6880940"/>
              <a:gd name="connsiteX3" fmla="*/ 7170826 w 7170826"/>
              <a:gd name="connsiteY3" fmla="*/ 6864898 h 6880940"/>
              <a:gd name="connsiteX4" fmla="*/ 5 w 7170826"/>
              <a:gd name="connsiteY4" fmla="*/ 6880940 h 6880940"/>
              <a:gd name="connsiteX0" fmla="*/ 5 w 6412837"/>
              <a:gd name="connsiteY0" fmla="*/ 6880940 h 6880940"/>
              <a:gd name="connsiteX1" fmla="*/ 2009279 w 6412837"/>
              <a:gd name="connsiteY1" fmla="*/ 0 h 6880940"/>
              <a:gd name="connsiteX2" fmla="*/ 6412837 w 6412837"/>
              <a:gd name="connsiteY2" fmla="*/ 32084 h 6880940"/>
              <a:gd name="connsiteX3" fmla="*/ 5037226 w 6412837"/>
              <a:gd name="connsiteY3" fmla="*/ 6848856 h 6880940"/>
              <a:gd name="connsiteX4" fmla="*/ 5 w 6412837"/>
              <a:gd name="connsiteY4" fmla="*/ 6880940 h 6880940"/>
              <a:gd name="connsiteX0" fmla="*/ 5 w 6432889"/>
              <a:gd name="connsiteY0" fmla="*/ 6880940 h 6880940"/>
              <a:gd name="connsiteX1" fmla="*/ 2009279 w 6432889"/>
              <a:gd name="connsiteY1" fmla="*/ 0 h 6880940"/>
              <a:gd name="connsiteX2" fmla="*/ 6412837 w 6432889"/>
              <a:gd name="connsiteY2" fmla="*/ 32084 h 6880940"/>
              <a:gd name="connsiteX3" fmla="*/ 6432889 w 6432889"/>
              <a:gd name="connsiteY3" fmla="*/ 6880940 h 6880940"/>
              <a:gd name="connsiteX4" fmla="*/ 5 w 6432889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2884"/>
              <a:gd name="connsiteY0" fmla="*/ 6880940 h 6880940"/>
              <a:gd name="connsiteX1" fmla="*/ 2009274 w 6432884"/>
              <a:gd name="connsiteY1" fmla="*/ 0 h 6880940"/>
              <a:gd name="connsiteX2" fmla="*/ 6412832 w 6432884"/>
              <a:gd name="connsiteY2" fmla="*/ 32084 h 6880940"/>
              <a:gd name="connsiteX3" fmla="*/ 6432884 w 6432884"/>
              <a:gd name="connsiteY3" fmla="*/ 6880940 h 6880940"/>
              <a:gd name="connsiteX4" fmla="*/ 0 w 6432884"/>
              <a:gd name="connsiteY4" fmla="*/ 6880940 h 6880940"/>
              <a:gd name="connsiteX0" fmla="*/ 0 w 6435057"/>
              <a:gd name="connsiteY0" fmla="*/ 6880940 h 6880940"/>
              <a:gd name="connsiteX1" fmla="*/ 2009274 w 6435057"/>
              <a:gd name="connsiteY1" fmla="*/ 0 h 6880940"/>
              <a:gd name="connsiteX2" fmla="*/ 6435057 w 6435057"/>
              <a:gd name="connsiteY2" fmla="*/ 3509 h 6880940"/>
              <a:gd name="connsiteX3" fmla="*/ 6432884 w 6435057"/>
              <a:gd name="connsiteY3" fmla="*/ 6880940 h 6880940"/>
              <a:gd name="connsiteX4" fmla="*/ 0 w 6435057"/>
              <a:gd name="connsiteY4" fmla="*/ 6880940 h 688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35057" h="6880940">
                <a:moveTo>
                  <a:pt x="0" y="6880940"/>
                </a:moveTo>
                <a:cubicBezTo>
                  <a:pt x="1632284" y="1111504"/>
                  <a:pt x="1259305" y="2593099"/>
                  <a:pt x="2009274" y="0"/>
                </a:cubicBezTo>
                <a:lnTo>
                  <a:pt x="6435057" y="3509"/>
                </a:lnTo>
                <a:cubicBezTo>
                  <a:pt x="6434333" y="2295986"/>
                  <a:pt x="6433608" y="4588463"/>
                  <a:pt x="6432884" y="6880940"/>
                </a:cubicBezTo>
                <a:lnTo>
                  <a:pt x="0" y="68809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16666-014C-234E-A811-AA7F3F2DE2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0571" y="22942"/>
            <a:ext cx="4873433" cy="6857998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345407" y="6400800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77" y="1104050"/>
            <a:ext cx="4978228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2965" y="1103018"/>
            <a:ext cx="2919711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2AEC50-A6A3-FA46-9202-E1D068319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9" y="365130"/>
            <a:ext cx="5240763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1187A6A-1AF4-9549-90E3-345BAE6F81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65089034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298978" y="1103011"/>
            <a:ext cx="8576054" cy="4771690"/>
          </a:xfrm>
        </p:spPr>
        <p:txBody>
          <a:bodyPr lIns="91440" tIns="91440" rIns="91440" bIns="91440"/>
          <a:lstStyle/>
          <a:p>
            <a:r>
              <a:rPr lang="en-US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7E69B9-B819-1745-8A7F-3FFD4C6E5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F398918-2235-2848-BA9E-EFD1499DC3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03776913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78" y="365130"/>
            <a:ext cx="8576054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BAAB4-A739-F747-8E6C-9292F41DAA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FD104768-1004-6D44-881B-710927267D4A}"/>
              </a:ext>
            </a:extLst>
          </p:cNvPr>
          <p:cNvSpPr/>
          <p:nvPr userDrawn="1"/>
        </p:nvSpPr>
        <p:spPr>
          <a:xfrm>
            <a:off x="1" y="365130"/>
            <a:ext cx="268970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7778800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061F96-40C4-E741-8071-BEF3D13B03DC}"/>
              </a:ext>
            </a:extLst>
          </p:cNvPr>
          <p:cNvCxnSpPr>
            <a:cxnSpLocks/>
          </p:cNvCxnSpPr>
          <p:nvPr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8392B-B76E-4948-870F-50A5F2DEB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55067" y="6152837"/>
            <a:ext cx="319966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419F56C-F3A1-7B4B-9D84-BCAADD2D2C1A}"/>
              </a:ext>
            </a:extLst>
          </p:cNvPr>
          <p:cNvCxnSpPr>
            <a:cxnSpLocks/>
          </p:cNvCxnSpPr>
          <p:nvPr userDrawn="1"/>
        </p:nvCxnSpPr>
        <p:spPr>
          <a:xfrm>
            <a:off x="1345406" y="6400800"/>
            <a:ext cx="711824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3ACF8DD-A154-A24B-BA77-C901AE04FC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979" y="6282549"/>
            <a:ext cx="955010" cy="21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471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B4832EB-3006-EB43-B27D-25E41CF23D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7566"/>
          <a:stretch/>
        </p:blipFill>
        <p:spPr>
          <a:xfrm>
            <a:off x="1837679" y="0"/>
            <a:ext cx="7865614" cy="41717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5" y="-1"/>
            <a:ext cx="8381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6059139" y="4306824"/>
            <a:ext cx="308486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2"/>
            <a:ext cx="6099048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" y="2699092"/>
            <a:ext cx="6099047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69910B-3BD0-1C46-9353-2CB663892F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2552" y="4782123"/>
            <a:ext cx="1937936" cy="7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1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D21DA-2A80-48F5-BB1F-52404B8AAABA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FF6BB-BD56-4CC4-B8AA-350FB25B5C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1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810" y="1825625"/>
            <a:ext cx="78867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961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6/30/2026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8991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17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99" r:id="rId6"/>
    <p:sldLayoutId id="2147483683" r:id="rId7"/>
    <p:sldLayoutId id="2147483684" r:id="rId8"/>
    <p:sldLayoutId id="2147483685" r:id="rId9"/>
    <p:sldLayoutId id="2147483700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0302" y="2858023"/>
            <a:ext cx="5338220" cy="2228508"/>
          </a:xfrm>
        </p:spPr>
        <p:txBody>
          <a:bodyPr/>
          <a:lstStyle/>
          <a:p>
            <a:r>
              <a:rPr lang="en-US" dirty="0"/>
              <a:t>July Huddle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166F5-36DB-774C-8DB3-007AD5F37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48374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All Associates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2026</a:t>
            </a:r>
          </a:p>
        </p:txBody>
      </p:sp>
    </p:spTree>
    <p:extLst>
      <p:ext uri="{BB962C8B-B14F-4D97-AF65-F5344CB8AC3E}">
        <p14:creationId xmlns:p14="http://schemas.microsoft.com/office/powerpoint/2010/main" val="2825250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F4C62-33DE-8520-EA6D-2A89E5FC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25A99709-BE5B-B230-B849-504831062FBE}"/>
              </a:ext>
            </a:extLst>
          </p:cNvPr>
          <p:cNvSpPr txBox="1"/>
          <p:nvPr/>
        </p:nvSpPr>
        <p:spPr>
          <a:xfrm>
            <a:off x="660459" y="1010850"/>
            <a:ext cx="7897171" cy="340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National Logistics Day</a:t>
            </a:r>
            <a:r>
              <a:rPr lang="en-US" sz="2000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celebrated annually to recognize and thank the logistics associates who help keep our operations at PODS moving!</a:t>
            </a:r>
          </a:p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</a:t>
            </a:r>
          </a:p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 PODS, Logistics handles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routing, scheduling, and efficiency of PODS’ long-distance operations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management of vendor fleet optimization, asset utilization, and demand planning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Container inventory, availability, and forecasting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AA6B8D9-2249-9D10-A6AB-B446F426A561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6BC6FEE-99C3-68D3-5BD0-B0515DE6FA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54F613B-3DA2-93E0-4DDD-B7F748274587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59AAF06-231A-AA99-D21F-585BE21474B5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30E2D61-8C79-86C9-7ED9-E91D7305BE20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Celebrating National Logistics Day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B89493-2C18-AA62-3EA6-AB945EDA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6067E9-9E7C-2B2E-68B5-4ACD8A58FF34}"/>
              </a:ext>
            </a:extLst>
          </p:cNvPr>
          <p:cNvSpPr txBox="1"/>
          <p:nvPr/>
        </p:nvSpPr>
        <p:spPr>
          <a:xfrm>
            <a:off x="660459" y="4983236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Open Sans" panose="020B0606030504020204" pitchFamily="34" charset="0"/>
                <a:ea typeface="Aptos"/>
              </a:rPr>
              <a:t>Scan the QR code to see a special </a:t>
            </a:r>
            <a:r>
              <a:rPr lang="en-US" sz="1800" b="1" u="sng" dirty="0">
                <a:effectLst/>
                <a:latin typeface="Open Sans" panose="020B0606030504020204" pitchFamily="34" charset="0"/>
                <a:ea typeface="Aptos"/>
              </a:rPr>
              <a:t>National Logistics Day</a:t>
            </a:r>
            <a:r>
              <a:rPr lang="en-US" sz="1800" b="1" dirty="0">
                <a:effectLst/>
                <a:latin typeface="Open Sans" panose="020B0606030504020204" pitchFamily="34" charset="0"/>
                <a:ea typeface="Aptos"/>
              </a:rPr>
              <a:t> message from COO James Shively</a:t>
            </a:r>
            <a:endParaRPr lang="en-US" b="1" dirty="0"/>
          </a:p>
        </p:txBody>
      </p:sp>
      <p:pic>
        <p:nvPicPr>
          <p:cNvPr id="4" name="Picture 3" descr="QR Code Image">
            <a:extLst>
              <a:ext uri="{FF2B5EF4-FFF2-40B4-BE49-F238E27FC236}">
                <a16:creationId xmlns:a16="http://schemas.microsoft.com/office/drawing/2014/main" id="{F65D4FF6-6969-0550-C158-3585903C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540" y="4535581"/>
            <a:ext cx="1820811" cy="1820811"/>
          </a:xfrm>
          <a:prstGeom prst="rect">
            <a:avLst/>
          </a:prstGeom>
          <a:ln>
            <a:solidFill>
              <a:srgbClr val="007DB8"/>
            </a:solidFill>
          </a:ln>
        </p:spPr>
      </p:pic>
    </p:spTree>
    <p:extLst>
      <p:ext uri="{BB962C8B-B14F-4D97-AF65-F5344CB8AC3E}">
        <p14:creationId xmlns:p14="http://schemas.microsoft.com/office/powerpoint/2010/main" val="418039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212525F-A39E-E949-B646-7A5A618EF628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C17491-2CC7-D54F-A971-5F3834E423F7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B1CE5D9-D911-8B46-B7E1-C31437EE7A7C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E80150E-BD7C-204C-BFE8-1B13B322635C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C877F6-83C6-0646-A081-F71FB0A100A2}"/>
              </a:ext>
            </a:extLst>
          </p:cNvPr>
          <p:cNvSpPr txBox="1"/>
          <p:nvPr/>
        </p:nvSpPr>
        <p:spPr>
          <a:xfrm>
            <a:off x="571175" y="258393"/>
            <a:ext cx="5796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Forget Your Water This Summer!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CBBC85D-4097-1D42-8D95-233839BF9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1B43436-DD12-2788-0DC4-8C0698023385}"/>
              </a:ext>
            </a:extLst>
          </p:cNvPr>
          <p:cNvSpPr txBox="1"/>
          <p:nvPr/>
        </p:nvSpPr>
        <p:spPr>
          <a:xfrm>
            <a:off x="1070830" y="1336291"/>
            <a:ext cx="7002331" cy="400110"/>
          </a:xfrm>
          <a:prstGeom prst="rect">
            <a:avLst/>
          </a:prstGeom>
          <a:solidFill>
            <a:srgbClr val="08354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summer heat is here </a:t>
            </a:r>
            <a:r>
              <a:rPr lang="en-US" dirty="0">
                <a:solidFill>
                  <a:schemeClr val="bg1"/>
                </a:solidFill>
              </a:rPr>
              <a:t>—</a:t>
            </a: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remember to stay hydrated!</a:t>
            </a:r>
          </a:p>
        </p:txBody>
      </p:sp>
      <p:pic>
        <p:nvPicPr>
          <p:cNvPr id="10" name="Picture 2" descr="Image">
            <a:extLst>
              <a:ext uri="{FF2B5EF4-FFF2-40B4-BE49-F238E27FC236}">
                <a16:creationId xmlns:a16="http://schemas.microsoft.com/office/drawing/2014/main" id="{A97062E4-7EFD-4864-CEE4-3533BD92C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766" y="1969116"/>
            <a:ext cx="5476461" cy="319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456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251AD-B70A-9B73-900F-3F4FD1364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8D4038E4-CA38-1B3A-86A6-F9F116F5DFD5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53B9F8-EF9C-6DE2-4283-244C37569D60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5A1FFC-63AD-D777-4DC2-9832F1EC7C90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045255-6C88-53CC-2788-C5A6E63A5F7E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1E9216-6911-48E4-5E5D-5663B005E8CD}"/>
              </a:ext>
            </a:extLst>
          </p:cNvPr>
          <p:cNvSpPr txBox="1"/>
          <p:nvPr/>
        </p:nvSpPr>
        <p:spPr>
          <a:xfrm>
            <a:off x="571175" y="258393"/>
            <a:ext cx="5796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Hours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126743E-A337-F98A-D1EB-26DE70C06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2050" name="Picture 5">
            <a:extLst>
              <a:ext uri="{FF2B5EF4-FFF2-40B4-BE49-F238E27FC236}">
                <a16:creationId xmlns:a16="http://schemas.microsoft.com/office/drawing/2014/main" id="{9CAC96FC-8F60-28B7-9572-94862A65F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91" y="1072949"/>
            <a:ext cx="8097017" cy="539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47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068A5-3381-3C56-942B-783B1ED0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B19AB93-6A0E-D6CC-A3DE-665941A41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219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3C59-9D18-834C-BA9B-A2404C6690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Drivers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C3EEF-7B6C-D14A-A23E-E101A48E4A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2026</a:t>
            </a:r>
          </a:p>
        </p:txBody>
      </p:sp>
    </p:spTree>
    <p:extLst>
      <p:ext uri="{BB962C8B-B14F-4D97-AF65-F5344CB8AC3E}">
        <p14:creationId xmlns:p14="http://schemas.microsoft.com/office/powerpoint/2010/main" val="2086697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7F7A62-0EB0-4959-BAAF-1F16BD9DB4C1}"/>
              </a:ext>
            </a:extLst>
          </p:cNvPr>
          <p:cNvSpPr/>
          <p:nvPr/>
        </p:nvSpPr>
        <p:spPr>
          <a:xfrm>
            <a:off x="375802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04F5A1-8597-4453-98DF-DD6040D0CEBB}"/>
              </a:ext>
            </a:extLst>
          </p:cNvPr>
          <p:cNvSpPr/>
          <p:nvPr/>
        </p:nvSpPr>
        <p:spPr>
          <a:xfrm rot="18909062">
            <a:off x="704232" y="631936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4CF274-1D5C-48A9-84A2-BB0E7C5E2CD3}"/>
              </a:ext>
            </a:extLst>
          </p:cNvPr>
          <p:cNvSpPr/>
          <p:nvPr/>
        </p:nvSpPr>
        <p:spPr>
          <a:xfrm>
            <a:off x="375802" y="201144"/>
            <a:ext cx="8392403" cy="49526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53FAF1-22BD-46D0-A27C-F594D53EB022}"/>
              </a:ext>
            </a:extLst>
          </p:cNvPr>
          <p:cNvSpPr txBox="1"/>
          <p:nvPr/>
        </p:nvSpPr>
        <p:spPr>
          <a:xfrm>
            <a:off x="572654" y="249464"/>
            <a:ext cx="60110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Clean Inspection Bonuses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974DF2-9307-48CF-BF88-B7965321F83E}"/>
              </a:ext>
            </a:extLst>
          </p:cNvPr>
          <p:cNvSpPr/>
          <p:nvPr/>
        </p:nvSpPr>
        <p:spPr>
          <a:xfrm>
            <a:off x="2013735" y="896868"/>
            <a:ext cx="54225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CONGRATULATIONS </a:t>
            </a:r>
          </a:p>
          <a:p>
            <a:pPr algn="ctr"/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Our May</a:t>
            </a:r>
            <a:b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CE20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 Inspection Bonus Winners!</a:t>
            </a:r>
            <a:endParaRPr lang="en-US" sz="2400" dirty="0">
              <a:solidFill>
                <a:srgbClr val="CE20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80A85F-35AF-481B-9CFE-F7CAC158B33C}"/>
              </a:ext>
            </a:extLst>
          </p:cNvPr>
          <p:cNvSpPr txBox="1"/>
          <p:nvPr/>
        </p:nvSpPr>
        <p:spPr>
          <a:xfrm>
            <a:off x="1860710" y="5871392"/>
            <a:ext cx="627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PODS Safety team is awarding spot bonuses for each clean inspection by state or federal DOT officers!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049C6E25-0C23-4A29-B88B-6F7C75B481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72" y="911885"/>
            <a:ext cx="1431533" cy="143153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CE28A6E-AFBF-435F-9CB0-F77A65DF9CF6}"/>
              </a:ext>
            </a:extLst>
          </p:cNvPr>
          <p:cNvSpPr/>
          <p:nvPr/>
        </p:nvSpPr>
        <p:spPr>
          <a:xfrm>
            <a:off x="375802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27996-3CD8-488E-9547-80FB58171785}"/>
              </a:ext>
            </a:extLst>
          </p:cNvPr>
          <p:cNvSpPr/>
          <p:nvPr/>
        </p:nvSpPr>
        <p:spPr>
          <a:xfrm>
            <a:off x="3612878" y="2637036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 ($50)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2E31BD-E24A-4843-A0DA-7CD86E3C6E91}"/>
              </a:ext>
            </a:extLst>
          </p:cNvPr>
          <p:cNvSpPr/>
          <p:nvPr/>
        </p:nvSpPr>
        <p:spPr>
          <a:xfrm>
            <a:off x="857849" y="2631654"/>
            <a:ext cx="19517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1 ($100)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35B8B4-9CC0-4CD2-AD81-7A90917E506A}"/>
              </a:ext>
            </a:extLst>
          </p:cNvPr>
          <p:cNvSpPr/>
          <p:nvPr/>
        </p:nvSpPr>
        <p:spPr>
          <a:xfrm>
            <a:off x="6098407" y="2630353"/>
            <a:ext cx="1719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ctr"/>
            <a:r>
              <a:rPr lang="en-US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3 ($50)</a:t>
            </a:r>
          </a:p>
        </p:txBody>
      </p:sp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B44CC041-195C-45D9-AFAC-CD03A79AC9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34" y="5773630"/>
            <a:ext cx="768376" cy="768374"/>
          </a:xfrm>
          <a:prstGeom prst="rect">
            <a:avLst/>
          </a:prstGeom>
        </p:spPr>
      </p:pic>
      <p:pic>
        <p:nvPicPr>
          <p:cNvPr id="11" name="Picture 10" descr="A magnifying glass over a truck&#10;&#10;Description automatically generated">
            <a:extLst>
              <a:ext uri="{FF2B5EF4-FFF2-40B4-BE49-F238E27FC236}">
                <a16:creationId xmlns:a16="http://schemas.microsoft.com/office/drawing/2014/main" id="{82C2B3AF-F244-40DC-9425-B8AC6BC4E41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5" y="957462"/>
            <a:ext cx="1500808" cy="150080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26AEDA3-FD01-4524-A193-57B1F91958FA}"/>
              </a:ext>
            </a:extLst>
          </p:cNvPr>
          <p:cNvSpPr/>
          <p:nvPr/>
        </p:nvSpPr>
        <p:spPr>
          <a:xfrm>
            <a:off x="512927" y="3039836"/>
            <a:ext cx="15008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Thomas Ammer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Roy Baldinger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Rebecca Baldus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Shawn Bielinski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Clark Bowman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Cory Bridges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Moises Duron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Eric Gettleman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Robinn Hathaway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Chazz Lewis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C05C19-4633-4477-824E-9148E127D52B}"/>
              </a:ext>
            </a:extLst>
          </p:cNvPr>
          <p:cNvSpPr/>
          <p:nvPr/>
        </p:nvSpPr>
        <p:spPr>
          <a:xfrm>
            <a:off x="5686694" y="3017249"/>
            <a:ext cx="1597983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Joel Allison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Michael Dillard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Blaine Duncan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Forrest Durfee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Michael Gamble</a:t>
            </a:r>
            <a:b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Jaime Jones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1CA0148-17D1-1A21-3F5B-D9390B5C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793A666-CB1F-7B12-D66E-068E18ED3B47}"/>
              </a:ext>
            </a:extLst>
          </p:cNvPr>
          <p:cNvSpPr txBox="1"/>
          <p:nvPr/>
        </p:nvSpPr>
        <p:spPr>
          <a:xfrm>
            <a:off x="3657601" y="3039836"/>
            <a:ext cx="1544691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Richard Blau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Trevor Kazen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Jerry Pilcher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257A02-5797-4227-CF79-C7EBB1FDF7A5}"/>
              </a:ext>
            </a:extLst>
          </p:cNvPr>
          <p:cNvSpPr txBox="1"/>
          <p:nvPr/>
        </p:nvSpPr>
        <p:spPr>
          <a:xfrm>
            <a:off x="1811404" y="3039836"/>
            <a:ext cx="18461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Michael Linabury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Steve Lynch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Martin Madrigal Garcia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Larry Maginniss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Francisco Marquez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James Moore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Edward Reid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Aleksandr Sribnyi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Clayton Williams III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CFC476-CF5C-3E22-04D6-ECBA629D3EF0}"/>
              </a:ext>
            </a:extLst>
          </p:cNvPr>
          <p:cNvSpPr txBox="1"/>
          <p:nvPr/>
        </p:nvSpPr>
        <p:spPr>
          <a:xfrm>
            <a:off x="6915297" y="3006368"/>
            <a:ext cx="18049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Christopher Kotchkoski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James Lamb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David Lucas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Sabino Martin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Brian Torrance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Keith White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8713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BA8C3-8E7A-BD45-24B4-D033A1992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BCD2CDC-4C01-13B8-C318-DE6DD7AC37E3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8DC3932-46EA-FF7A-D558-FE9E53CBC957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B06232-B2FC-BA48-20DF-F9C22AD583DF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B8FB229-5674-7773-6A85-0123B29FA64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E61F23C-7DF3-B211-E342-1E999BB8DCC7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Safe Around Independence Day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34A57CA-3B3B-A1B6-191F-9F3B0DFE8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7B16F0-450B-AAAD-EAB5-FCE2491962E1}"/>
              </a:ext>
            </a:extLst>
          </p:cNvPr>
          <p:cNvSpPr/>
          <p:nvPr/>
        </p:nvSpPr>
        <p:spPr>
          <a:xfrm>
            <a:off x="865434" y="1068752"/>
            <a:ext cx="74131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Tens of millions of Americans travel around Independence Day, so it’s important to be vigilant and </a:t>
            </a:r>
            <a:r>
              <a:rPr lang="en-US" sz="2000" b="1" dirty="0">
                <a:solidFill>
                  <a:srgbClr val="007DB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practice defensive driving techniques,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especially with busier roadways anticipated.</a:t>
            </a:r>
            <a:endParaRPr lang="en-US" sz="2000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27533A9-D300-59A7-428F-8734DF20E417}"/>
              </a:ext>
            </a:extLst>
          </p:cNvPr>
          <p:cNvSpPr/>
          <p:nvPr/>
        </p:nvSpPr>
        <p:spPr>
          <a:xfrm>
            <a:off x="1783695" y="2322918"/>
            <a:ext cx="5820451" cy="668036"/>
          </a:xfrm>
          <a:prstGeom prst="round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B3A448-CA66-A923-219F-B33573690821}"/>
              </a:ext>
            </a:extLst>
          </p:cNvPr>
          <p:cNvSpPr txBox="1"/>
          <p:nvPr/>
        </p:nvSpPr>
        <p:spPr>
          <a:xfrm>
            <a:off x="2833370" y="2467056"/>
            <a:ext cx="3721097" cy="3693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Aware of Your Surroundings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8184FC-E16C-6B31-7C5D-4F5984C03DBB}"/>
              </a:ext>
            </a:extLst>
          </p:cNvPr>
          <p:cNvSpPr/>
          <p:nvPr/>
        </p:nvSpPr>
        <p:spPr>
          <a:xfrm>
            <a:off x="1783695" y="3140306"/>
            <a:ext cx="5820451" cy="668036"/>
          </a:xfrm>
          <a:prstGeom prst="round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F8ECA3-CFE8-9D70-E4F1-5C412225E71B}"/>
              </a:ext>
            </a:extLst>
          </p:cNvPr>
          <p:cNvSpPr/>
          <p:nvPr/>
        </p:nvSpPr>
        <p:spPr>
          <a:xfrm>
            <a:off x="1856813" y="3290884"/>
            <a:ext cx="5674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Ahead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B96D387-ED73-04A9-D89D-62470DD01CA1}"/>
              </a:ext>
            </a:extLst>
          </p:cNvPr>
          <p:cNvSpPr/>
          <p:nvPr/>
        </p:nvSpPr>
        <p:spPr>
          <a:xfrm>
            <a:off x="1783695" y="3957694"/>
            <a:ext cx="5820451" cy="668036"/>
          </a:xfrm>
          <a:prstGeom prst="round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DEFDDA-9F02-5016-11B7-562B4E25F675}"/>
              </a:ext>
            </a:extLst>
          </p:cNvPr>
          <p:cNvSpPr/>
          <p:nvPr/>
        </p:nvSpPr>
        <p:spPr>
          <a:xfrm>
            <a:off x="1856813" y="4107046"/>
            <a:ext cx="5674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Around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DA1B2F9-D351-6CA6-990E-C2E20E0F7844}"/>
              </a:ext>
            </a:extLst>
          </p:cNvPr>
          <p:cNvSpPr/>
          <p:nvPr/>
        </p:nvSpPr>
        <p:spPr>
          <a:xfrm>
            <a:off x="1783695" y="4774942"/>
            <a:ext cx="5820451" cy="668036"/>
          </a:xfrm>
          <a:prstGeom prst="round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318744-1800-F108-16B3-5E7678F7A511}"/>
              </a:ext>
            </a:extLst>
          </p:cNvPr>
          <p:cNvSpPr/>
          <p:nvPr/>
        </p:nvSpPr>
        <p:spPr>
          <a:xfrm>
            <a:off x="1856814" y="4924294"/>
            <a:ext cx="5674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 Room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A129341-0D2D-F925-F2DA-29163A935588}"/>
              </a:ext>
            </a:extLst>
          </p:cNvPr>
          <p:cNvSpPr/>
          <p:nvPr/>
        </p:nvSpPr>
        <p:spPr>
          <a:xfrm>
            <a:off x="1783695" y="5592330"/>
            <a:ext cx="5820451" cy="668036"/>
          </a:xfrm>
          <a:prstGeom prst="round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8AB4DA-0A9B-7901-B3AD-CB48B06EE869}"/>
              </a:ext>
            </a:extLst>
          </p:cNvPr>
          <p:cNvSpPr/>
          <p:nvPr/>
        </p:nvSpPr>
        <p:spPr>
          <a:xfrm>
            <a:off x="1856814" y="5745130"/>
            <a:ext cx="56742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</a:t>
            </a:r>
          </a:p>
        </p:txBody>
      </p:sp>
    </p:spTree>
    <p:extLst>
      <p:ext uri="{BB962C8B-B14F-4D97-AF65-F5344CB8AC3E}">
        <p14:creationId xmlns:p14="http://schemas.microsoft.com/office/powerpoint/2010/main" val="1621803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49008-0C0C-8713-A356-6067F7D7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E463BEDA-20B9-3653-F649-D3CFB683F826}"/>
              </a:ext>
            </a:extLst>
          </p:cNvPr>
          <p:cNvSpPr txBox="1"/>
          <p:nvPr/>
        </p:nvSpPr>
        <p:spPr>
          <a:xfrm>
            <a:off x="757083" y="981353"/>
            <a:ext cx="7629833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Operation Safe Driver Week is scheduled for July 12-18, 2026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algn="ctr"/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Operation Safe Driver Week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law enforcement agencies use educational and traffic enforcement strategies to target unsafe driving behaviors performed by passenger vehicle drivers and commercial motor vehicle drivers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7183093-34B5-9791-F2CE-CC8E63FD56AB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44ED081-EF23-13E3-33FA-236E96FDE690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305299-B76C-0037-E921-16509CBC199B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0E6A970-5008-7133-DCC1-F02433EA004F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C1A1C9-D0FB-F9AE-7620-AF0927BCC47C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Safe Driver Week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68E7764-A6B9-2C32-B87C-A308DD118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AAE5C0-AE1D-09B1-3A36-C2793629DD6D}"/>
              </a:ext>
            </a:extLst>
          </p:cNvPr>
          <p:cNvSpPr/>
          <p:nvPr/>
        </p:nvSpPr>
        <p:spPr>
          <a:xfrm>
            <a:off x="757083" y="981353"/>
            <a:ext cx="7433188" cy="69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9E1504-3F9D-D84A-4D03-CABDB25E08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1003"/>
          <a:stretch>
            <a:fillRect/>
          </a:stretch>
        </p:blipFill>
        <p:spPr>
          <a:xfrm>
            <a:off x="2516872" y="3228122"/>
            <a:ext cx="4110254" cy="29898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598A10-944E-F9F8-E2C5-09B2D90476AE}"/>
              </a:ext>
            </a:extLst>
          </p:cNvPr>
          <p:cNvSpPr txBox="1"/>
          <p:nvPr/>
        </p:nvSpPr>
        <p:spPr>
          <a:xfrm>
            <a:off x="8022070" y="6256747"/>
            <a:ext cx="729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Road</a:t>
            </a:r>
          </a:p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01757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D731B-5104-6A89-8B52-257D8DABE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0B22123A-FB0C-1F6C-9ED5-D16C1FB5F3DA}"/>
              </a:ext>
            </a:extLst>
          </p:cNvPr>
          <p:cNvSpPr txBox="1"/>
          <p:nvPr/>
        </p:nvSpPr>
        <p:spPr>
          <a:xfrm>
            <a:off x="757083" y="981353"/>
            <a:ext cx="7629833" cy="49244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Backing should be considered the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last available option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after all reasonable alternatives have been evaluated.</a:t>
            </a:r>
          </a:p>
          <a:p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Drivers should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Avoid backing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whenever possible. If you must back, back only far enough to get out of the roadway. 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pull-through parking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when available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Position vehicles to enable forward movement upon departure.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Conduct a backing hazard assessment before reversing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Operate at the 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slowest reasonable speed while backing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Stop immediately if uncertainty exists 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regarding clearance or hazards.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2775361-1044-FEE2-D4A6-1926C0804911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97A8E8F-F912-C1A3-8D44-1EC90884EE32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7E5D0CE-AB65-50BA-A764-41211067C834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0DD02D-0A09-EFC5-41FE-C3BFB5B7CADC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1D9470-8931-3C26-26FA-95280BD0202E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Backing – Part I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9C2482-70A6-3096-DF25-34A8F5A2A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78E1C69-CA9D-DAC5-68F9-BB3D1DD0803D}"/>
              </a:ext>
            </a:extLst>
          </p:cNvPr>
          <p:cNvSpPr/>
          <p:nvPr/>
        </p:nvSpPr>
        <p:spPr>
          <a:xfrm>
            <a:off x="757083" y="981353"/>
            <a:ext cx="7433188" cy="699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CD767-47BE-EE33-59AF-ADC12A494279}"/>
              </a:ext>
            </a:extLst>
          </p:cNvPr>
          <p:cNvSpPr txBox="1"/>
          <p:nvPr/>
        </p:nvSpPr>
        <p:spPr>
          <a:xfrm>
            <a:off x="8022070" y="6256747"/>
            <a:ext cx="729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Road</a:t>
            </a:r>
          </a:p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1645703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49B3-EB39-88CF-0519-5EF5AA617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740D2A2E-C705-F385-A904-EEF613BB83D0}"/>
              </a:ext>
            </a:extLst>
          </p:cNvPr>
          <p:cNvSpPr txBox="1"/>
          <p:nvPr/>
        </p:nvSpPr>
        <p:spPr>
          <a:xfrm>
            <a:off x="757083" y="942023"/>
            <a:ext cx="7629833" cy="346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If you must back in…. remember to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nd </a:t>
            </a:r>
            <a:r>
              <a:rPr lang="en-US" sz="2000" b="1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ook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400" b="1" u="sng" dirty="0">
                <a:solidFill>
                  <a:srgbClr val="007DB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GOAL</a:t>
            </a:r>
          </a:p>
          <a:p>
            <a:r>
              <a: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Get Out And Look before backing when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backing path has not been recently verified.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Conditions have changed.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Sightlines are restricted.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is uncertain.</a:t>
            </a:r>
          </a:p>
          <a:p>
            <a:pPr marL="285750" lvl="0" indent="-28575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Pedestrians may be present.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C151175-4088-4052-E5B3-C3B651454C59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B89D4DF-B84D-909A-2106-F46C5220976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C87DB3-9733-0AA1-5A44-9EF946CEF27D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4D6C5E-A322-758B-7E48-C17E8C72B6B0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99D245-E707-FAFC-D976-AFE79EAF123C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Backing – Part I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591BBFE-0728-6D1B-F18B-7F92E9E3D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FC63FF-9DCB-7BE4-1700-A663187D7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13" y="4220632"/>
            <a:ext cx="3690371" cy="2313804"/>
          </a:xfrm>
          <a:prstGeom prst="rect">
            <a:avLst/>
          </a:prstGeom>
          <a:ln w="12700">
            <a:solidFill>
              <a:srgbClr val="007DB8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1ACF5A-E476-224C-FB69-0F5BD4769C81}"/>
              </a:ext>
            </a:extLst>
          </p:cNvPr>
          <p:cNvSpPr txBox="1"/>
          <p:nvPr/>
        </p:nvSpPr>
        <p:spPr>
          <a:xfrm>
            <a:off x="8022070" y="6256747"/>
            <a:ext cx="729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 Road</a:t>
            </a:r>
          </a:p>
          <a:p>
            <a:pPr algn="ctr"/>
            <a:r>
              <a:rPr lang="en-US" sz="1000" b="1" dirty="0">
                <a:solidFill>
                  <a:srgbClr val="0035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79665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C1B6D-44B2-9696-F1A3-08271FA7B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7E370C9-04F8-11AC-4992-808CFA2CAD49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19FD5BE-F2B8-B6C4-3980-ADD99B7B46A3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F52C04-8A1C-255E-F161-7510997E8219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55B8161-DA32-AC8A-D515-6D7F5DFF25BC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220F51D-31D5-D3F4-6418-92C66D95AC19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School’s Out, Stay Alert!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3547A79-5A41-26A7-F720-AF9C973C6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2C5927-87D6-A573-08CD-15A69E7BAE33}"/>
              </a:ext>
            </a:extLst>
          </p:cNvPr>
          <p:cNvSpPr/>
          <p:nvPr/>
        </p:nvSpPr>
        <p:spPr>
          <a:xfrm>
            <a:off x="2564369" y="943280"/>
            <a:ext cx="3911542" cy="461665"/>
          </a:xfrm>
          <a:prstGeom prst="rect">
            <a:avLst/>
          </a:prstGeom>
          <a:solidFill>
            <a:srgbClr val="083544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School’s Out for Summer</a:t>
            </a:r>
            <a:endParaRPr lang="en-US" sz="24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C8436D-BD9D-A275-8664-435C9996994E}"/>
              </a:ext>
            </a:extLst>
          </p:cNvPr>
          <p:cNvSpPr/>
          <p:nvPr/>
        </p:nvSpPr>
        <p:spPr>
          <a:xfrm>
            <a:off x="582081" y="1855641"/>
            <a:ext cx="47708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alert and expect the unexpected</a:t>
            </a:r>
            <a:r>
              <a:rPr lang="en-US" sz="2000" b="1">
                <a:solidFill>
                  <a:srgbClr val="00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7C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B0AD2C-9C7C-E883-E241-686FDF6D913C}"/>
              </a:ext>
            </a:extLst>
          </p:cNvPr>
          <p:cNvSpPr txBox="1"/>
          <p:nvPr/>
        </p:nvSpPr>
        <p:spPr>
          <a:xfrm>
            <a:off x="582081" y="2353471"/>
            <a:ext cx="48683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Look for kid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playing near the street and scan between parked cars and other objects for signs that children are at play in the area</a:t>
            </a:r>
          </a:p>
          <a:p>
            <a:pPr>
              <a:buClr>
                <a:srgbClr val="007CB9"/>
              </a:buClr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Make eye contact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children who are about to cross the street and watch for their next step</a:t>
            </a: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7CB9"/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Always obey speed limit signs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be alert to changing traffic patterns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7D3AE4-4B07-665F-E0E9-F4FEECFCDA4C}"/>
              </a:ext>
            </a:extLst>
          </p:cNvPr>
          <p:cNvSpPr/>
          <p:nvPr/>
        </p:nvSpPr>
        <p:spPr>
          <a:xfrm>
            <a:off x="582081" y="1474270"/>
            <a:ext cx="78761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that means </a:t>
            </a:r>
            <a:r>
              <a:rPr lang="en-US" sz="2000" b="1" dirty="0">
                <a:solidFill>
                  <a:srgbClr val="007D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kids are out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especially in neighborhoods</a:t>
            </a: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4BB791-842D-48B9-6EC8-26AB4984D903}"/>
              </a:ext>
            </a:extLst>
          </p:cNvPr>
          <p:cNvSpPr/>
          <p:nvPr/>
        </p:nvSpPr>
        <p:spPr>
          <a:xfrm>
            <a:off x="6216887" y="2583550"/>
            <a:ext cx="1306833" cy="1306833"/>
          </a:xfrm>
          <a:prstGeom prst="ellipse">
            <a:avLst/>
          </a:prstGeom>
          <a:solidFill>
            <a:srgbClr val="007DB8"/>
          </a:solidFill>
          <a:ln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DB8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495DA42-9788-3D57-000B-63D3C8B003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047" y="2776552"/>
            <a:ext cx="875472" cy="875472"/>
          </a:xfrm>
          <a:prstGeom prst="rect">
            <a:avLst/>
          </a:prstGeom>
        </p:spPr>
      </p:pic>
      <p:pic>
        <p:nvPicPr>
          <p:cNvPr id="21" name="Picture 2" descr="Grimco | Speed Limit Sign">
            <a:extLst>
              <a:ext uri="{FF2B5EF4-FFF2-40B4-BE49-F238E27FC236}">
                <a16:creationId xmlns:a16="http://schemas.microsoft.com/office/drawing/2014/main" id="{DD7D586F-DA20-1E3B-2989-D30B2E443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94829" y="4057043"/>
            <a:ext cx="1150947" cy="154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32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D581-10F7-6F5F-6A55-3BC13DF1B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2A88F6F-99AD-8B6E-F08D-8DC148B05295}"/>
              </a:ext>
            </a:extLst>
          </p:cNvPr>
          <p:cNvSpPr/>
          <p:nvPr/>
        </p:nvSpPr>
        <p:spPr>
          <a:xfrm>
            <a:off x="375800" y="187629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7AA8EC5-7BFA-7AE6-D0F1-1B301B586FD8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79178F0-67EE-F5E2-69ED-4182A88E3442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70C177C-B186-0548-6CB4-3E534AD08EB6}"/>
              </a:ext>
            </a:extLst>
          </p:cNvPr>
          <p:cNvSpPr/>
          <p:nvPr/>
        </p:nvSpPr>
        <p:spPr>
          <a:xfrm>
            <a:off x="375800" y="18335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97A609-2A36-8395-E96E-EF471B493CF6}"/>
              </a:ext>
            </a:extLst>
          </p:cNvPr>
          <p:cNvSpPr txBox="1"/>
          <p:nvPr/>
        </p:nvSpPr>
        <p:spPr>
          <a:xfrm>
            <a:off x="512600" y="270692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Prevent Long Idling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CCB0AA-AE54-0F57-8E7C-C64EBD9A9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8B5B2A-ABA7-1B5C-B235-72C31ECE9895}"/>
              </a:ext>
            </a:extLst>
          </p:cNvPr>
          <p:cNvSpPr txBox="1"/>
          <p:nvPr/>
        </p:nvSpPr>
        <p:spPr>
          <a:xfrm>
            <a:off x="512600" y="971258"/>
            <a:ext cx="525474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Gas prices are rising — we need your help to </a:t>
            </a:r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reduce long idles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Less idling means: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Lower fuel costs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Less wear on vehicles</a:t>
            </a:r>
          </a:p>
          <a:p>
            <a:pPr marL="800100" lvl="2" indent="-342900">
              <a:spcAft>
                <a:spcPts val="600"/>
              </a:spcAft>
              <a:buClr>
                <a:srgbClr val="007DB8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More efficient operations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is a team effort — every minute counts!</a:t>
            </a:r>
          </a:p>
          <a:p>
            <a:pPr marL="342900" indent="-342900">
              <a:spcAft>
                <a:spcPts val="6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Small changes make a big impact across the fleet.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20B389-5A12-35B0-BFD3-D4809908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697" y="1107145"/>
            <a:ext cx="2743200" cy="274320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B79F86-C372-637A-161B-8D5317EBADA0}"/>
              </a:ext>
            </a:extLst>
          </p:cNvPr>
          <p:cNvSpPr/>
          <p:nvPr/>
        </p:nvSpPr>
        <p:spPr>
          <a:xfrm>
            <a:off x="425052" y="5028210"/>
            <a:ext cx="8293895" cy="991752"/>
          </a:xfrm>
          <a:prstGeom prst="roundRect">
            <a:avLst/>
          </a:prstGeom>
          <a:solidFill>
            <a:srgbClr val="007DB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Turn off the engine if you’re going to be parked for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more than 3 minutes.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02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4A062-1007-8AD9-3BE0-9B8B891D5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805F0-B87D-E5A2-2064-1B9B93F4F9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>
                <a:solidFill>
                  <a:srgbClr val="007CB9"/>
                </a:solidFill>
              </a:rPr>
              <a:t>Storage Center Workers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A4CB51-E2A3-BD73-D567-F8860AFA2D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2026</a:t>
            </a:r>
          </a:p>
        </p:txBody>
      </p:sp>
    </p:spTree>
    <p:extLst>
      <p:ext uri="{BB962C8B-B14F-4D97-AF65-F5344CB8AC3E}">
        <p14:creationId xmlns:p14="http://schemas.microsoft.com/office/powerpoint/2010/main" val="661479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84B3B-6350-9574-F9FD-FE678EEE6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C2F874-45FA-363C-8B7C-D55D1D50B8F8}"/>
              </a:ext>
            </a:extLst>
          </p:cNvPr>
          <p:cNvSpPr txBox="1"/>
          <p:nvPr/>
        </p:nvSpPr>
        <p:spPr>
          <a:xfrm>
            <a:off x="375797" y="4780968"/>
            <a:ext cx="8392405" cy="1015663"/>
          </a:xfrm>
          <a:prstGeom prst="rect">
            <a:avLst/>
          </a:prstGeom>
          <a:solidFill>
            <a:srgbClr val="D4E9E6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Associates who need to be enrolled in the Steel Roof Certification Program should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contact Sam Fresquez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to begin the certification process, or have their market manager do so for them.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38F1D30-0F1F-509C-B432-434741BAB73B}"/>
              </a:ext>
            </a:extLst>
          </p:cNvPr>
          <p:cNvSpPr/>
          <p:nvPr/>
        </p:nvSpPr>
        <p:spPr>
          <a:xfrm>
            <a:off x="375797" y="118080"/>
            <a:ext cx="8392403" cy="6469228"/>
          </a:xfrm>
          <a:prstGeom prst="rect">
            <a:avLst/>
          </a:prstGeom>
          <a:noFill/>
          <a:ln w="28575">
            <a:solidFill>
              <a:srgbClr val="007D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E4CCFE-5B10-9001-FE6E-100213002D2C}"/>
              </a:ext>
            </a:extLst>
          </p:cNvPr>
          <p:cNvSpPr/>
          <p:nvPr/>
        </p:nvSpPr>
        <p:spPr>
          <a:xfrm>
            <a:off x="375800" y="190607"/>
            <a:ext cx="8392403" cy="560674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14935D8-0FE8-DE77-2769-E7F368B9E4CA}"/>
              </a:ext>
            </a:extLst>
          </p:cNvPr>
          <p:cNvSpPr/>
          <p:nvPr/>
        </p:nvSpPr>
        <p:spPr>
          <a:xfrm rot="18909062">
            <a:off x="704230" y="631934"/>
            <a:ext cx="211345" cy="211345"/>
          </a:xfrm>
          <a:prstGeom prst="rect">
            <a:avLst/>
          </a:prstGeom>
          <a:solidFill>
            <a:srgbClr val="0835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E4BBBC5-2D67-7E28-9C4A-14F5654AE5FD}"/>
              </a:ext>
            </a:extLst>
          </p:cNvPr>
          <p:cNvSpPr/>
          <p:nvPr/>
        </p:nvSpPr>
        <p:spPr>
          <a:xfrm>
            <a:off x="375800" y="111238"/>
            <a:ext cx="8392403" cy="498598"/>
          </a:xfrm>
          <a:prstGeom prst="rect">
            <a:avLst/>
          </a:prstGeom>
          <a:solidFill>
            <a:srgbClr val="007D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F6CE0D-DCDE-CCF4-50B4-F5B7114600CA}"/>
              </a:ext>
            </a:extLst>
          </p:cNvPr>
          <p:cNvSpPr txBox="1"/>
          <p:nvPr/>
        </p:nvSpPr>
        <p:spPr>
          <a:xfrm>
            <a:off x="635027" y="2497976"/>
            <a:ext cx="7791218" cy="18620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be considered certified, an associate must have completed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of the following requirements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required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eLearning course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hands-on practical evaluation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spcBef>
                <a:spcPts val="600"/>
              </a:spcBef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Documentation uploaded and recorded in 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UKG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47" name="Picture 4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C8240A-62CF-A1DE-8EEA-2283C2F2F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391" y="314116"/>
            <a:ext cx="885392" cy="1976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67CD59B-A1F1-A093-2327-E56CB6987616}"/>
              </a:ext>
            </a:extLst>
          </p:cNvPr>
          <p:cNvSpPr txBox="1"/>
          <p:nvPr/>
        </p:nvSpPr>
        <p:spPr>
          <a:xfrm>
            <a:off x="635027" y="977923"/>
            <a:ext cx="7873941" cy="132343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Effective immediately, only associates who have successfully completed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all three components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the Steel Roof Certification Program are authorized to perform repairs requiring the removal or replacement of a steel roof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A68755-A8F7-24E6-11FE-10896B7DEDB4}"/>
              </a:ext>
            </a:extLst>
          </p:cNvPr>
          <p:cNvSpPr txBox="1"/>
          <p:nvPr/>
        </p:nvSpPr>
        <p:spPr>
          <a:xfrm>
            <a:off x="478217" y="173558"/>
            <a:ext cx="651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 Roof Certification Program is LIVE!</a:t>
            </a:r>
          </a:p>
        </p:txBody>
      </p:sp>
    </p:spTree>
    <p:extLst>
      <p:ext uri="{BB962C8B-B14F-4D97-AF65-F5344CB8AC3E}">
        <p14:creationId xmlns:p14="http://schemas.microsoft.com/office/powerpoint/2010/main" val="3409205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0084ec9-6eed-4194-8cc2-8e4a628da7c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179BFA7154744CA6591099AF888301" ma:contentTypeVersion="17" ma:contentTypeDescription="Create a new document." ma:contentTypeScope="" ma:versionID="ab42cba6392b35d17b64f9a89ccf088e">
  <xsd:schema xmlns:xsd="http://www.w3.org/2001/XMLSchema" xmlns:xs="http://www.w3.org/2001/XMLSchema" xmlns:p="http://schemas.microsoft.com/office/2006/metadata/properties" xmlns:ns3="f0084ec9-6eed-4194-8cc2-8e4a628da7c0" xmlns:ns4="117817fc-c12c-452f-829e-653ecf030796" targetNamespace="http://schemas.microsoft.com/office/2006/metadata/properties" ma:root="true" ma:fieldsID="118650170db565aa3485f683874da283" ns3:_="" ns4:_="">
    <xsd:import namespace="f0084ec9-6eed-4194-8cc2-8e4a628da7c0"/>
    <xsd:import namespace="117817fc-c12c-452f-829e-653ecf03079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DateTake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84ec9-6eed-4194-8cc2-8e4a628da7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817fc-c12c-452f-829e-653ecf03079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9F45A1-E9A6-41A5-A1A4-CDDB4DEDFB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7CFA59-F238-45E8-B97C-65320B7DABAB}">
  <ds:schemaRefs>
    <ds:schemaRef ds:uri="f0084ec9-6eed-4194-8cc2-8e4a628da7c0"/>
    <ds:schemaRef ds:uri="http://www.w3.org/XML/1998/namespace"/>
    <ds:schemaRef ds:uri="http://purl.org/dc/dcmitype/"/>
    <ds:schemaRef ds:uri="http://purl.org/dc/elements/1.1/"/>
    <ds:schemaRef ds:uri="http://purl.org/dc/terms/"/>
    <ds:schemaRef ds:uri="117817fc-c12c-452f-829e-653ecf030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0DAE7E6-DA0D-471F-87CF-4BD3B853EE91}">
  <ds:schemaRefs>
    <ds:schemaRef ds:uri="117817fc-c12c-452f-829e-653ecf030796"/>
    <ds:schemaRef ds:uri="f0084ec9-6eed-4194-8cc2-8e4a628da7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10299</TotalTime>
  <Words>757</Words>
  <Application>Microsoft Office PowerPoint</Application>
  <PresentationFormat>On-screen Show (4:3)</PresentationFormat>
  <Paragraphs>99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Open Sans</vt:lpstr>
      <vt:lpstr>STIXGeneral-Regular</vt:lpstr>
      <vt:lpstr>Wingdings</vt:lpstr>
      <vt:lpstr>Office Theme</vt:lpstr>
      <vt:lpstr>PODS</vt:lpstr>
      <vt:lpstr>July Huddle</vt:lpstr>
      <vt:lpstr>All Associates</vt:lpstr>
      <vt:lpstr>PowerPoint Presentation</vt:lpstr>
      <vt:lpstr>PowerPoint Presentation</vt:lpstr>
      <vt:lpstr>PowerPoint Presentation</vt:lpstr>
      <vt:lpstr>PowerPoint Presentation</vt:lpstr>
      <vt:lpstr>Drivers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Storage Center Workers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Parking Lot</dc:title>
  <dc:creator>Robin McGowan</dc:creator>
  <cp:lastModifiedBy>Taylor Jenkins</cp:lastModifiedBy>
  <cp:revision>6</cp:revision>
  <cp:lastPrinted>2024-12-02T14:47:09Z</cp:lastPrinted>
  <dcterms:created xsi:type="dcterms:W3CDTF">2022-10-19T14:39:50Z</dcterms:created>
  <dcterms:modified xsi:type="dcterms:W3CDTF">2026-07-01T20:32:59Z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0x010100DA179BFA7154744CA6591099AF888301</vt:lpwstr>
  </property>
</Properties>
</file>