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</p:sldMasterIdLst>
  <p:notesMasterIdLst>
    <p:notesMasterId r:id="rId20"/>
  </p:notesMasterIdLst>
  <p:sldIdLst>
    <p:sldId id="548" r:id="rId6"/>
    <p:sldId id="534" r:id="rId7"/>
    <p:sldId id="2147469749" r:id="rId8"/>
    <p:sldId id="773" r:id="rId9"/>
    <p:sldId id="2147469743" r:id="rId10"/>
    <p:sldId id="524" r:id="rId11"/>
    <p:sldId id="561" r:id="rId12"/>
    <p:sldId id="2147469747" r:id="rId13"/>
    <p:sldId id="814" r:id="rId14"/>
    <p:sldId id="2147469748" r:id="rId15"/>
    <p:sldId id="2147469733" r:id="rId16"/>
    <p:sldId id="2147469718" r:id="rId17"/>
    <p:sldId id="2147469746" r:id="rId18"/>
    <p:sldId id="2147469734" r:id="rId19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7D2B4D-D7F9-44EC-C7CC-A5AD21AFC0F2}" name="Christina Calhoun" initials="CC" userId="S::CCalhoun@pods.com::6db17166-9e35-4218-af07-c7b7f21ca022" providerId="AD"/>
  <p188:author id="{64A4FC56-9171-D7A0-BEF2-A87401FB5A26}" name="Taylor Jenkins" initials="TJ" userId="S::TJenkins@pods.com::5c7dfb19-04dd-4ea7-9b19-94eb41345b33" providerId="AD"/>
  <p188:author id="{573261AF-C5AA-B94B-0445-4C339C1B2E05}" name="Christina Calhoun" initials="CC" userId="S::ccalhoun@pods.com::6db17166-9e35-4218-af07-c7b7f21ca0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n McGowan" initials="RM" lastIdx="2" clrIdx="0">
    <p:extLst>
      <p:ext uri="{19B8F6BF-5375-455C-9EA6-DF929625EA0E}">
        <p15:presenceInfo xmlns:p15="http://schemas.microsoft.com/office/powerpoint/2012/main" userId="S::RMcGowan2@pods.com::7988278f-bc5f-4fa6-bdeb-6e9d30761d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D4E9E6"/>
    <a:srgbClr val="CE202F"/>
    <a:srgbClr val="4472C4"/>
    <a:srgbClr val="003544"/>
    <a:srgbClr val="F8E2C7"/>
    <a:srgbClr val="FFFFFF"/>
    <a:srgbClr val="0B81BC"/>
    <a:srgbClr val="E8E8ED"/>
    <a:srgbClr val="EFEE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05B435-1BDF-4FF6-B51B-644CF71B272D}" v="37" dt="2026-05-04T16:20:54.778"/>
    <p1510:client id="{E590C0B4-E459-470A-BB58-D226211FC24F}" v="488" dt="2026-05-04T17:49:45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E8505C4-3818-4C98-9D50-F64D4367FE4E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79687"/>
            <a:ext cx="5617208" cy="366577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B2ABE0FD-6EA7-4D87-AEF9-E25A12DBA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3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7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5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4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8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5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5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1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5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09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2" y="8703"/>
            <a:ext cx="7865614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2804164" y="0"/>
            <a:ext cx="633983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304495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0302" y="4816658"/>
            <a:ext cx="5338220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50302" y="2013292"/>
            <a:ext cx="5338220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6745421" y="5581126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5/4/2026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5655761" y="6346944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134" y="5497522"/>
            <a:ext cx="1576388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78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6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702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07878" y="1213297"/>
            <a:ext cx="9036122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1184202" y="2532074"/>
            <a:ext cx="4730276" cy="237581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6972" y="619784"/>
            <a:ext cx="464564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25343" y="2463224"/>
            <a:ext cx="464564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8979" y="619785"/>
            <a:ext cx="4273023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5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6235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4786" y="6400800"/>
            <a:ext cx="140916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829"/>
          <a:stretch/>
        </p:blipFill>
        <p:spPr>
          <a:xfrm>
            <a:off x="6542762" y="6404127"/>
            <a:ext cx="2601238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/>
          <a:stretch/>
        </p:blipFill>
        <p:spPr>
          <a:xfrm>
            <a:off x="3168073" y="6400794"/>
            <a:ext cx="4430623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3"/>
            <a:ext cx="5863472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9285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616" y="1093788"/>
            <a:ext cx="7393305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 userDrawn="1"/>
        </p:nvSpPr>
        <p:spPr>
          <a:xfrm>
            <a:off x="298849" y="791495"/>
            <a:ext cx="7558611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626654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24132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3735485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68386672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495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8291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71868923"/>
      </p:ext>
    </p:extLst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11010565"/>
      </p:ext>
    </p:extLst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17255166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9941015"/>
      </p:ext>
    </p:extLst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76701574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7884995"/>
      </p:ext>
    </p:extLst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4319341" y="-11470"/>
            <a:ext cx="4826293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0571" y="22942"/>
            <a:ext cx="4873433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345407" y="6400800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7" y="1104050"/>
            <a:ext cx="4978228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2965" y="1103018"/>
            <a:ext cx="2919711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9" y="365130"/>
            <a:ext cx="5240763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65089034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98978" y="1103011"/>
            <a:ext cx="8576054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03776913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67778800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471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0"/>
            <a:ext cx="7865614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5" y="-1"/>
            <a:ext cx="8381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6059139" y="43068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" y="2699092"/>
            <a:ext cx="6099047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2552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1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D21DA-2A80-48F5-BB1F-52404B8AAABA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8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10" y="1825625"/>
            <a:ext cx="78867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961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9910" y="63563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1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99" r:id="rId6"/>
    <p:sldLayoutId id="2147483683" r:id="rId7"/>
    <p:sldLayoutId id="2147483684" r:id="rId8"/>
    <p:sldLayoutId id="2147483685" r:id="rId9"/>
    <p:sldLayoutId id="2147483700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D28187-804F-F24F-97A7-C476DB464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0302" y="2858023"/>
            <a:ext cx="5338220" cy="2228508"/>
          </a:xfrm>
        </p:spPr>
        <p:txBody>
          <a:bodyPr/>
          <a:lstStyle/>
          <a:p>
            <a:r>
              <a:rPr lang="en-US"/>
              <a:t>May Huddle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166F5-36DB-774C-8DB3-007AD5F37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48374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All Associates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May 2026</a:t>
            </a:r>
          </a:p>
        </p:txBody>
      </p:sp>
    </p:spTree>
    <p:extLst>
      <p:ext uri="{BB962C8B-B14F-4D97-AF65-F5344CB8AC3E}">
        <p14:creationId xmlns:p14="http://schemas.microsoft.com/office/powerpoint/2010/main" val="282525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6D072-1FF5-980D-9268-0346BBE6A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B351CF-8636-616C-A586-6DAFBC1E248A}"/>
              </a:ext>
            </a:extLst>
          </p:cNvPr>
          <p:cNvSpPr/>
          <p:nvPr/>
        </p:nvSpPr>
        <p:spPr>
          <a:xfrm>
            <a:off x="375800" y="5744960"/>
            <a:ext cx="8392400" cy="913724"/>
          </a:xfrm>
          <a:prstGeom prst="rect">
            <a:avLst/>
          </a:prstGeom>
          <a:solidFill>
            <a:srgbClr val="D4E9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coded under 304 for part of your day and forklift certified,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must also complete a forklift DVIR!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9A8E357-8E7E-FFA8-BB9E-CF416630D2EE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6CF2AF-AFAF-684E-E3DF-4FD1B020ABA1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980A2E1-84F2-FE3B-5063-98697FDEB138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D61D606-E064-102D-A1FA-B60A084951AE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3D62B4D-7D47-B046-A720-3A83BBE90580}"/>
              </a:ext>
            </a:extLst>
          </p:cNvPr>
          <p:cNvSpPr txBox="1"/>
          <p:nvPr/>
        </p:nvSpPr>
        <p:spPr>
          <a:xfrm>
            <a:off x="512599" y="270692"/>
            <a:ext cx="706636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/>
                <a:cs typeface="Arial"/>
              </a:rPr>
              <a:t>Pre-Trip Inspections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F759F98-7BA4-0AAC-7857-CCB5D4E94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8AC062-44A7-647F-D881-A70D69327781}"/>
              </a:ext>
            </a:extLst>
          </p:cNvPr>
          <p:cNvSpPr txBox="1"/>
          <p:nvPr/>
        </p:nvSpPr>
        <p:spPr>
          <a:xfrm>
            <a:off x="629264" y="988273"/>
            <a:ext cx="7914968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 pre/post-trip inspection helps identify potential mechanical issues or unsafe conditions and is critical in preventing accidents, injuries, and costly repairs. These DVIRs are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0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Pre-Trip Inspections: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721462-201F-F46B-38E4-705D6FE2D3F0}"/>
              </a:ext>
            </a:extLst>
          </p:cNvPr>
          <p:cNvSpPr txBox="1"/>
          <p:nvPr/>
        </p:nvSpPr>
        <p:spPr>
          <a:xfrm>
            <a:off x="629264" y="4952473"/>
            <a:ext cx="79149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7DB8"/>
              </a:buClr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Failure to conduct them can result in 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fines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penalties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, an 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impact to your bonus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, and even the 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suspension of your commercial driver's license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178291-7E4F-81FF-1BAF-81DDA9BB3DDD}"/>
              </a:ext>
            </a:extLst>
          </p:cNvPr>
          <p:cNvSpPr/>
          <p:nvPr/>
        </p:nvSpPr>
        <p:spPr>
          <a:xfrm>
            <a:off x="3422466" y="2603861"/>
            <a:ext cx="2264228" cy="2194560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437D7-052B-A456-A5E4-28450030692A}"/>
              </a:ext>
            </a:extLst>
          </p:cNvPr>
          <p:cNvSpPr txBox="1"/>
          <p:nvPr/>
        </p:nvSpPr>
        <p:spPr>
          <a:xfrm>
            <a:off x="3422466" y="2611757"/>
            <a:ext cx="226422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 Breakdowns</a:t>
            </a:r>
          </a:p>
          <a:p>
            <a:pPr algn="ctr">
              <a:spcAft>
                <a:spcPts val="600"/>
              </a:spcAft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Identifying issues early can prevent inconvenient and costly breakdowns on the road, saving time and money.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AC458D-CE3C-0420-8DC6-D0AAE760B67D}"/>
              </a:ext>
            </a:extLst>
          </p:cNvPr>
          <p:cNvSpPr/>
          <p:nvPr/>
        </p:nvSpPr>
        <p:spPr>
          <a:xfrm>
            <a:off x="898383" y="2611757"/>
            <a:ext cx="2264228" cy="2194560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898896-6EFD-A4BA-0FDA-1BC574CD07C5}"/>
              </a:ext>
            </a:extLst>
          </p:cNvPr>
          <p:cNvSpPr txBox="1"/>
          <p:nvPr/>
        </p:nvSpPr>
        <p:spPr>
          <a:xfrm>
            <a:off x="898383" y="2621279"/>
            <a:ext cx="226422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Clr>
                <a:srgbClr val="007DB8"/>
              </a:buClr>
            </a:pPr>
            <a:r>
              <a:rPr lang="en-US" sz="16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Accidents</a:t>
            </a:r>
          </a:p>
          <a:p>
            <a:pPr algn="ctr">
              <a:spcAft>
                <a:spcPts val="600"/>
              </a:spcAft>
              <a:buClr>
                <a:srgbClr val="007DB8"/>
              </a:buClr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A thorough pre-trip/post-trip inspection can reveal problems like faulty brakes, worn tires, or malfunctioning lights.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25988-DC56-C00D-B45F-C442B95CF90E}"/>
              </a:ext>
            </a:extLst>
          </p:cNvPr>
          <p:cNvSpPr/>
          <p:nvPr/>
        </p:nvSpPr>
        <p:spPr>
          <a:xfrm>
            <a:off x="5946549" y="2609580"/>
            <a:ext cx="2264228" cy="2194560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96C6F0-8791-1D91-3847-22772C9A67D5}"/>
              </a:ext>
            </a:extLst>
          </p:cNvPr>
          <p:cNvSpPr txBox="1"/>
          <p:nvPr/>
        </p:nvSpPr>
        <p:spPr>
          <a:xfrm>
            <a:off x="5946549" y="2617476"/>
            <a:ext cx="22642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Clr>
                <a:srgbClr val="007DB8"/>
              </a:buClr>
            </a:pPr>
            <a:r>
              <a:rPr lang="en-US" sz="16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 Everyone</a:t>
            </a:r>
          </a:p>
          <a:p>
            <a:pPr algn="ctr">
              <a:spcAft>
                <a:spcPts val="1200"/>
              </a:spcAft>
              <a:buClr>
                <a:srgbClr val="007DB8"/>
              </a:buClr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Commercial vehicles are large and powerful, and their malfunctions can have serious consequences for other drivers on the road.</a:t>
            </a:r>
          </a:p>
        </p:txBody>
      </p:sp>
    </p:spTree>
    <p:extLst>
      <p:ext uri="{BB962C8B-B14F-4D97-AF65-F5344CB8AC3E}">
        <p14:creationId xmlns:p14="http://schemas.microsoft.com/office/powerpoint/2010/main" val="3159163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BDA7132-1524-4D14-A802-CDC1E1A3C67D}"/>
              </a:ext>
            </a:extLst>
          </p:cNvPr>
          <p:cNvSpPr/>
          <p:nvPr/>
        </p:nvSpPr>
        <p:spPr>
          <a:xfrm>
            <a:off x="465992" y="4425072"/>
            <a:ext cx="8199791" cy="1735208"/>
          </a:xfrm>
          <a:prstGeom prst="rect">
            <a:avLst/>
          </a:prstGeom>
          <a:solidFill>
            <a:srgbClr val="D4E9E6"/>
          </a:solidFill>
          <a:ln>
            <a:solidFill>
              <a:srgbClr val="D4E9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1483C1-6F43-4B6F-A7FD-098D347AB790}"/>
              </a:ext>
            </a:extLst>
          </p:cNvPr>
          <p:cNvSpPr/>
          <p:nvPr/>
        </p:nvSpPr>
        <p:spPr>
          <a:xfrm>
            <a:off x="4746661" y="1442138"/>
            <a:ext cx="3919122" cy="2009112"/>
          </a:xfrm>
          <a:prstGeom prst="rect">
            <a:avLst/>
          </a:prstGeom>
          <a:solidFill>
            <a:srgbClr val="007CB9"/>
          </a:solidFill>
          <a:ln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ACCF39-19C2-4B6B-ADBD-DED0A8B6BBE6}"/>
              </a:ext>
            </a:extLst>
          </p:cNvPr>
          <p:cNvSpPr txBox="1"/>
          <p:nvPr/>
        </p:nvSpPr>
        <p:spPr>
          <a:xfrm>
            <a:off x="660461" y="1396491"/>
            <a:ext cx="4086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Roadcheck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is the largest targeted enforcement program on commercial motor vehicles in the world, with </a:t>
            </a:r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nearly 15 trucks or motorcoaches inspected, on average, every minute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across North America during this 72-hour period.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12525F-A39E-E949-B646-7A5A618EF628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C17491-2CC7-D54F-A971-5F3834E423F7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1CE5D9-D911-8B46-B7E1-C31437EE7A7C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80150E-BD7C-204C-BFE8-1B13B322635C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C877F6-83C6-0646-A081-F71FB0A100A2}"/>
              </a:ext>
            </a:extLst>
          </p:cNvPr>
          <p:cNvSpPr txBox="1"/>
          <p:nvPr/>
        </p:nvSpPr>
        <p:spPr>
          <a:xfrm>
            <a:off x="571175" y="258393"/>
            <a:ext cx="5796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Your Calendar: International </a:t>
            </a:r>
            <a:r>
              <a:rPr lang="en-US" sz="20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Roadcheck</a:t>
            </a:r>
            <a:endParaRPr 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BBC85D-4097-1D42-8D95-233839BF9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0BB975-4C40-4D62-9BDE-266A4D89472E}"/>
              </a:ext>
            </a:extLst>
          </p:cNvPr>
          <p:cNvSpPr/>
          <p:nvPr/>
        </p:nvSpPr>
        <p:spPr>
          <a:xfrm>
            <a:off x="4792894" y="1451984"/>
            <a:ext cx="387288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International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Roadcheck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were over 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30,000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 I, II, and III inspections conducted in the U.S.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56,178 total vehicle inspections conducted, 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18.1% 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placed out of service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282E4F-1701-484D-851B-6B8D605358F6}"/>
              </a:ext>
            </a:extLst>
          </p:cNvPr>
          <p:cNvSpPr txBox="1"/>
          <p:nvPr/>
        </p:nvSpPr>
        <p:spPr>
          <a:xfrm>
            <a:off x="660880" y="930498"/>
            <a:ext cx="6744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Ready for International </a:t>
            </a:r>
            <a:r>
              <a:rPr lang="en-US" sz="2000" b="1" err="1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Roadcheck</a:t>
            </a:r>
            <a:r>
              <a:rPr lang="en-US" sz="2000" b="1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May 12-14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F8C46B-26B0-4365-A607-D1DA33DD5372}"/>
              </a:ext>
            </a:extLst>
          </p:cNvPr>
          <p:cNvSpPr/>
          <p:nvPr/>
        </p:nvSpPr>
        <p:spPr>
          <a:xfrm>
            <a:off x="571175" y="4604063"/>
            <a:ext cx="4330762" cy="132343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Proper tie-downs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Load stability and shifting risk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Loose components and dunnage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2D9BC2-5892-6768-A1B4-D559BBBABEB4}"/>
              </a:ext>
            </a:extLst>
          </p:cNvPr>
          <p:cNvSpPr txBox="1"/>
          <p:nvPr/>
        </p:nvSpPr>
        <p:spPr>
          <a:xfrm>
            <a:off x="769669" y="3638263"/>
            <a:ext cx="75924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This year’s focus is on </a:t>
            </a:r>
            <a:r>
              <a:rPr lang="en-US" sz="16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 Securement and ELD Tampering.</a:t>
            </a:r>
          </a:p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During inspections, officers will verify: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4D56F-C085-2C1B-8927-D3EE89EC1059}"/>
              </a:ext>
            </a:extLst>
          </p:cNvPr>
          <p:cNvSpPr txBox="1"/>
          <p:nvPr/>
        </p:nvSpPr>
        <p:spPr>
          <a:xfrm>
            <a:off x="4528311" y="4604049"/>
            <a:ext cx="41374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Accuracy of duty status logs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Signs of tampering/manipulation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Proper use of ELD and exemptions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D27E09-04ED-ADA3-D82E-E2AFF977B9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461" y="3638263"/>
            <a:ext cx="807557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5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E36A2-61C8-9E10-AD46-41E21795F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8ECF02C-50A9-05B3-FBC7-1973520F55A2}"/>
              </a:ext>
            </a:extLst>
          </p:cNvPr>
          <p:cNvSpPr/>
          <p:nvPr/>
        </p:nvSpPr>
        <p:spPr>
          <a:xfrm>
            <a:off x="375797" y="4966951"/>
            <a:ext cx="8392400" cy="1707691"/>
          </a:xfrm>
          <a:prstGeom prst="rect">
            <a:avLst/>
          </a:prstGeom>
          <a:solidFill>
            <a:srgbClr val="D4E9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DBF38A4-B860-1799-02FF-4B59B725C87C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BD062F8-A7C8-508F-A50D-49E9AC06C2B1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F16F6A0-A42C-E8D1-30A1-AB6022518948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12723A-4BFF-0CE9-484A-F92182BB44D1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653388-E5CF-53D4-AC5C-C81161A444E7}"/>
              </a:ext>
            </a:extLst>
          </p:cNvPr>
          <p:cNvSpPr txBox="1"/>
          <p:nvPr/>
        </p:nvSpPr>
        <p:spPr>
          <a:xfrm>
            <a:off x="512599" y="270692"/>
            <a:ext cx="7066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Inspect Tie Downs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2ACC9A3-D03D-F910-5ABA-D93146E27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1C8585-8006-E91D-436F-2DB882ECB401}"/>
              </a:ext>
            </a:extLst>
          </p:cNvPr>
          <p:cNvSpPr txBox="1"/>
          <p:nvPr/>
        </p:nvSpPr>
        <p:spPr>
          <a:xfrm>
            <a:off x="629264" y="899782"/>
            <a:ext cx="7914968" cy="36471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latin typeface="Arial"/>
                <a:cs typeface="Arial"/>
              </a:rPr>
              <a:t>Perform a visual inspection of the entire tie down to detect possible damage. Look for any of the types of conditions listed below.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b="1">
                <a:latin typeface="Arial"/>
                <a:cs typeface="Arial"/>
              </a:rPr>
              <a:t>The entire tie down must be inspected before each use. </a:t>
            </a:r>
            <a:r>
              <a:rPr lang="en-US">
                <a:latin typeface="Arial"/>
                <a:cs typeface="Arial"/>
              </a:rPr>
              <a:t>Remove from service if </a:t>
            </a:r>
            <a:r>
              <a:rPr lang="en-US" b="1">
                <a:latin typeface="Arial"/>
                <a:cs typeface="Arial"/>
              </a:rPr>
              <a:t>ANY</a:t>
            </a:r>
            <a:r>
              <a:rPr lang="en-US">
                <a:latin typeface="Arial"/>
                <a:cs typeface="Arial"/>
              </a:rPr>
              <a:t> of the following are detected: </a:t>
            </a:r>
          </a:p>
          <a:p>
            <a:pPr marL="285750" lvl="0" indent="-28575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/>
                <a:cs typeface="Arial"/>
              </a:rPr>
              <a:t>Holes, tears, cuts, snags or embedded materials</a:t>
            </a:r>
          </a:p>
          <a:p>
            <a:pPr marL="285750" lvl="0" indent="-28575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/>
                <a:cs typeface="Arial"/>
              </a:rPr>
              <a:t>Broken or worn stitches in the load bearing splices</a:t>
            </a:r>
          </a:p>
          <a:p>
            <a:pPr marL="285750" lvl="0" indent="-28575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/>
                <a:cs typeface="Arial"/>
              </a:rPr>
              <a:t>Knots in any part of the webbing</a:t>
            </a:r>
          </a:p>
          <a:p>
            <a:pPr marL="285750" lvl="0" indent="-28575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/>
                <a:cs typeface="Arial"/>
              </a:rPr>
              <a:t>Excessive abrasive wear or crushed webbing.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/>
                <a:cs typeface="Arial"/>
              </a:rPr>
              <a:t>Distortion, excessive pitting, corrosion or other damage to buckles or end fitting(s)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Any conditions which cause doubt as to the strength of the tie down</a:t>
            </a:r>
          </a:p>
        </p:txBody>
      </p:sp>
      <p:pic>
        <p:nvPicPr>
          <p:cNvPr id="3" name="Picture 2" descr="A close up of a piece of fabric&#10;&#10;AI-generated content may be incorrect.">
            <a:extLst>
              <a:ext uri="{FF2B5EF4-FFF2-40B4-BE49-F238E27FC236}">
                <a16:creationId xmlns:a16="http://schemas.microsoft.com/office/drawing/2014/main" id="{094EFA67-F13B-42A9-9781-871251DF1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649" y="5372430"/>
            <a:ext cx="1852295" cy="1171575"/>
          </a:xfrm>
          <a:prstGeom prst="rect">
            <a:avLst/>
          </a:prstGeom>
        </p:spPr>
      </p:pic>
      <p:pic>
        <p:nvPicPr>
          <p:cNvPr id="5" name="Picture 4" descr="A black and white photo of a rectangular object&#10;&#10;AI-generated content may be incorrect.">
            <a:extLst>
              <a:ext uri="{FF2B5EF4-FFF2-40B4-BE49-F238E27FC236}">
                <a16:creationId xmlns:a16="http://schemas.microsoft.com/office/drawing/2014/main" id="{43D5830E-D019-0CDF-86C0-040A00C41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015" y="5378485"/>
            <a:ext cx="1905635" cy="11709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173967-4FE0-4E65-9CB8-BAB0FC0FD326}"/>
              </a:ext>
            </a:extLst>
          </p:cNvPr>
          <p:cNvSpPr txBox="1"/>
          <p:nvPr/>
        </p:nvSpPr>
        <p:spPr>
          <a:xfrm>
            <a:off x="2295833" y="498442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en-US" u="sng">
              <a:solidFill>
                <a:srgbClr val="007DB8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493156-11CF-DEDA-E1A2-193697940B4B}"/>
              </a:ext>
            </a:extLst>
          </p:cNvPr>
          <p:cNvSpPr/>
          <p:nvPr/>
        </p:nvSpPr>
        <p:spPr>
          <a:xfrm>
            <a:off x="5868185" y="5378485"/>
            <a:ext cx="1749341" cy="1165399"/>
          </a:xfrm>
          <a:prstGeom prst="rect">
            <a:avLst/>
          </a:prstGeom>
          <a:solidFill>
            <a:srgbClr val="F8E2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2A7D4B-9B7B-5B37-A337-A7433D9351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4"/>
          <a:stretch>
            <a:fillRect/>
          </a:stretch>
        </p:blipFill>
        <p:spPr>
          <a:xfrm rot="5400000">
            <a:off x="6304399" y="4979468"/>
            <a:ext cx="896577" cy="17296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2D1B5F-815C-5C71-ABEF-D5A0588AC61B}"/>
              </a:ext>
            </a:extLst>
          </p:cNvPr>
          <p:cNvSpPr txBox="1"/>
          <p:nvPr/>
        </p:nvSpPr>
        <p:spPr>
          <a:xfrm>
            <a:off x="6344552" y="6271947"/>
            <a:ext cx="918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Bad straps</a:t>
            </a:r>
          </a:p>
        </p:txBody>
      </p:sp>
    </p:spTree>
    <p:extLst>
      <p:ext uri="{BB962C8B-B14F-4D97-AF65-F5344CB8AC3E}">
        <p14:creationId xmlns:p14="http://schemas.microsoft.com/office/powerpoint/2010/main" val="219219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Drivers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May 2026</a:t>
            </a:r>
          </a:p>
        </p:txBody>
      </p:sp>
    </p:spTree>
    <p:extLst>
      <p:ext uri="{BB962C8B-B14F-4D97-AF65-F5344CB8AC3E}">
        <p14:creationId xmlns:p14="http://schemas.microsoft.com/office/powerpoint/2010/main" val="2086697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7F7A62-0EB0-4959-BAAF-1F16BD9DB4C1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04F5A1-8597-4453-98DF-DD6040D0CEBB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4CF274-1D5C-48A9-84A2-BB0E7C5E2CD3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3FAF1-22BD-46D0-A27C-F594D53EB022}"/>
              </a:ext>
            </a:extLst>
          </p:cNvPr>
          <p:cNvSpPr txBox="1"/>
          <p:nvPr/>
        </p:nvSpPr>
        <p:spPr>
          <a:xfrm>
            <a:off x="572654" y="249464"/>
            <a:ext cx="6011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Clean Inspection Bonuses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974DF2-9307-48CF-BF88-B7965321F83E}"/>
              </a:ext>
            </a:extLst>
          </p:cNvPr>
          <p:cNvSpPr/>
          <p:nvPr/>
        </p:nvSpPr>
        <p:spPr>
          <a:xfrm>
            <a:off x="2013735" y="896868"/>
            <a:ext cx="54225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CONGRATULATIONS </a:t>
            </a:r>
          </a:p>
          <a:p>
            <a:pPr algn="ctr"/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Our March</a:t>
            </a:r>
            <a:b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Inspection Bonus Winners!</a:t>
            </a:r>
            <a:endParaRPr lang="en-US" sz="2400" dirty="0">
              <a:solidFill>
                <a:srgbClr val="CE2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A85F-35AF-481B-9CFE-F7CAC158B33C}"/>
              </a:ext>
            </a:extLst>
          </p:cNvPr>
          <p:cNvSpPr txBox="1"/>
          <p:nvPr/>
        </p:nvSpPr>
        <p:spPr>
          <a:xfrm>
            <a:off x="1860710" y="5871392"/>
            <a:ext cx="627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PODS Safety team is awarding spot bonuses for each clean inspection by state or federal DOT officers!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049C6E25-0C23-4A29-B88B-6F7C75B481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72" y="911885"/>
            <a:ext cx="1431533" cy="143153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CE28A6E-AFBF-435F-9CB0-F77A65DF9CF6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27996-3CD8-488E-9547-80FB58171785}"/>
              </a:ext>
            </a:extLst>
          </p:cNvPr>
          <p:cNvSpPr/>
          <p:nvPr/>
        </p:nvSpPr>
        <p:spPr>
          <a:xfrm>
            <a:off x="3504664" y="2636873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 ($50)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2E31BD-E24A-4843-A0DA-7CD86E3C6E91}"/>
              </a:ext>
            </a:extLst>
          </p:cNvPr>
          <p:cNvSpPr/>
          <p:nvPr/>
        </p:nvSpPr>
        <p:spPr>
          <a:xfrm>
            <a:off x="1162649" y="2631654"/>
            <a:ext cx="1951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 ($100)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5B8B4-9CC0-4CD2-AD81-7A90917E506A}"/>
              </a:ext>
            </a:extLst>
          </p:cNvPr>
          <p:cNvSpPr/>
          <p:nvPr/>
        </p:nvSpPr>
        <p:spPr>
          <a:xfrm>
            <a:off x="5734613" y="2630353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 ($50)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B44CC041-195C-45D9-AFAC-CD03A79AC9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34" y="5773630"/>
            <a:ext cx="768376" cy="768374"/>
          </a:xfrm>
          <a:prstGeom prst="rect">
            <a:avLst/>
          </a:prstGeom>
        </p:spPr>
      </p:pic>
      <p:pic>
        <p:nvPicPr>
          <p:cNvPr id="11" name="Picture 10" descr="A magnifying glass over a truck&#10;&#10;Description automatically generated">
            <a:extLst>
              <a:ext uri="{FF2B5EF4-FFF2-40B4-BE49-F238E27FC236}">
                <a16:creationId xmlns:a16="http://schemas.microsoft.com/office/drawing/2014/main" id="{82C2B3AF-F244-40DC-9425-B8AC6BC4E4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55" y="957462"/>
            <a:ext cx="1500808" cy="150080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26AEDA3-FD01-4524-A193-57B1F91958FA}"/>
              </a:ext>
            </a:extLst>
          </p:cNvPr>
          <p:cNvSpPr/>
          <p:nvPr/>
        </p:nvSpPr>
        <p:spPr>
          <a:xfrm>
            <a:off x="1174824" y="3038574"/>
            <a:ext cx="26009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Michael Gibson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Willie Hammond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Vincent Holt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Leanid </a:t>
            </a: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Klopat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James Lamb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Keith Linton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Moises Lopez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C05C19-4633-4477-824E-9148E127D52B}"/>
              </a:ext>
            </a:extLst>
          </p:cNvPr>
          <p:cNvSpPr/>
          <p:nvPr/>
        </p:nvSpPr>
        <p:spPr>
          <a:xfrm>
            <a:off x="5734613" y="3039848"/>
            <a:ext cx="2406871" cy="267765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Mark Alfano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Thomas Ammer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Cory Bridges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David Cintron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Anthony De Luco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Szymon Frackowiak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Emmanuel Igwe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Trevor Kazen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Floyd Knott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Matthew Martin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Jose Perez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Edward Perkins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1CA0148-17D1-1A21-3F5B-D9390B5C9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793A666-CB1F-7B12-D66E-068E18ED3B47}"/>
              </a:ext>
            </a:extLst>
          </p:cNvPr>
          <p:cNvSpPr txBox="1"/>
          <p:nvPr/>
        </p:nvSpPr>
        <p:spPr>
          <a:xfrm>
            <a:off x="3506307" y="3037273"/>
            <a:ext cx="226314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Moises Duron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Rowland Holden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Denise </a:t>
            </a: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Reamore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71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068A5-3381-3C56-942B-783B1ED0E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B19AB93-6A0E-D6CC-A3DE-665941A41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219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583F7-E5A6-CDA4-96EA-4013E683A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B45263E3-98F9-3544-6FA3-82105C58DB2D}"/>
              </a:ext>
            </a:extLst>
          </p:cNvPr>
          <p:cNvSpPr txBox="1"/>
          <p:nvPr/>
        </p:nvSpPr>
        <p:spPr>
          <a:xfrm>
            <a:off x="595918" y="1118907"/>
            <a:ext cx="3726166" cy="486287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000" b="1">
                <a:solidFill>
                  <a:srgbClr val="007DB8"/>
                </a:solidFill>
                <a:latin typeface="Arial"/>
                <a:cs typeface="Arial"/>
              </a:rPr>
              <a:t>LOOK AHEAD</a:t>
            </a:r>
          </a:p>
          <a:p>
            <a:pPr>
              <a:spcAft>
                <a:spcPts val="600"/>
              </a:spcAft>
              <a:buClr>
                <a:srgbClr val="007DB8"/>
              </a:buClr>
            </a:pPr>
            <a:r>
              <a:rPr lang="en-US" sz="2000">
                <a:latin typeface="Arial"/>
                <a:cs typeface="Arial"/>
              </a:rPr>
              <a:t>Look ahead 15 seconds when on the highway, or 1-2 blocks when in the city</a:t>
            </a:r>
            <a:endParaRPr lang="en-US">
              <a:latin typeface="Arial"/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000" b="1">
                <a:solidFill>
                  <a:srgbClr val="007DB8"/>
                </a:solidFill>
                <a:latin typeface="Arial"/>
                <a:cs typeface="Arial"/>
              </a:rPr>
              <a:t>CHECK ALL SIX SIDES OF YOUR TRUCK</a:t>
            </a:r>
          </a:p>
          <a:p>
            <a:pPr>
              <a:spcAft>
                <a:spcPts val="600"/>
              </a:spcAft>
              <a:buClr>
                <a:srgbClr val="007DB8"/>
              </a:buClr>
            </a:pPr>
            <a:r>
              <a:rPr lang="en-US" sz="2000" i="1">
                <a:latin typeface="Arial" panose="020B0604020202020204" pitchFamily="34" charset="0"/>
                <a:cs typeface="Arial" panose="020B0604020202020204" pitchFamily="34" charset="0"/>
              </a:rPr>
              <a:t>Front, back, both sides, below and ABOVE</a:t>
            </a:r>
          </a:p>
          <a:p>
            <a:pPr>
              <a:spcAft>
                <a:spcPts val="1200"/>
              </a:spcAft>
              <a:buClr>
                <a:srgbClr val="007DB8"/>
              </a:buClr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Checking all six sides allows you to see potential hazards. In the pictures to the right, looking ahead and above may have prevented the crashes that occurred in these instances.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DC6A77-3F91-84B9-F931-0EA7A0D3AA50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F5BDE6-E384-B35D-1F5C-F77F326F2A9E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FF1C17-EF97-1344-73CC-BBB17637C850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F068837-5883-E707-AA3F-D0695FEAD863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7A28A2-6170-2DB0-C9F3-BFDAB1ADB7B6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Defensive Driving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B2BF344-1314-7CEB-3982-EF355301A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276915C6-F81F-CBF0-852D-11F2EF7D3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282" y="1052007"/>
            <a:ext cx="2057400" cy="1171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96D7D8-7BCF-F971-4CA5-327645A1D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682" y="2390160"/>
            <a:ext cx="2057400" cy="124458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9755ED-A904-76BE-1200-27E97443B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3282" y="3795381"/>
            <a:ext cx="2057400" cy="9455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66D5E5-EDB7-0EF6-6E55-2CE96ED5C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682" y="4901567"/>
            <a:ext cx="2057400" cy="11698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94BA2D-F1F0-DBE5-8179-8106C31E8525}"/>
              </a:ext>
            </a:extLst>
          </p:cNvPr>
          <p:cNvSpPr/>
          <p:nvPr/>
        </p:nvSpPr>
        <p:spPr>
          <a:xfrm>
            <a:off x="6599606" y="1260007"/>
            <a:ext cx="1839551" cy="752012"/>
          </a:xfrm>
          <a:prstGeom prst="rect">
            <a:avLst/>
          </a:prstGeom>
          <a:solidFill>
            <a:srgbClr val="D4E9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Low Hanging Trees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6CD68-3112-079A-4F5C-5E69FF5F4C3C}"/>
              </a:ext>
            </a:extLst>
          </p:cNvPr>
          <p:cNvSpPr/>
          <p:nvPr/>
        </p:nvSpPr>
        <p:spPr>
          <a:xfrm>
            <a:off x="4542206" y="2639316"/>
            <a:ext cx="1839551" cy="752012"/>
          </a:xfrm>
          <a:prstGeom prst="rect">
            <a:avLst/>
          </a:prstGeom>
          <a:solidFill>
            <a:srgbClr val="D4E9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Low Clearance Bridge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83C617-F107-6971-EC12-91F1A3F74237}"/>
              </a:ext>
            </a:extLst>
          </p:cNvPr>
          <p:cNvSpPr/>
          <p:nvPr/>
        </p:nvSpPr>
        <p:spPr>
          <a:xfrm>
            <a:off x="6599606" y="3892149"/>
            <a:ext cx="1839551" cy="752012"/>
          </a:xfrm>
          <a:prstGeom prst="rect">
            <a:avLst/>
          </a:prstGeom>
          <a:solidFill>
            <a:srgbClr val="D4E9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Low Hanging Trees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819EA3-A755-4924-97FB-BE71827C50F5}"/>
              </a:ext>
            </a:extLst>
          </p:cNvPr>
          <p:cNvSpPr/>
          <p:nvPr/>
        </p:nvSpPr>
        <p:spPr>
          <a:xfrm>
            <a:off x="4542205" y="5110499"/>
            <a:ext cx="1839551" cy="752012"/>
          </a:xfrm>
          <a:prstGeom prst="rect">
            <a:avLst/>
          </a:prstGeom>
          <a:solidFill>
            <a:srgbClr val="D4E9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Low Hanging Wires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CA0EAAB-6DBE-3C5F-C66D-C566059F3676}"/>
              </a:ext>
            </a:extLst>
          </p:cNvPr>
          <p:cNvCxnSpPr/>
          <p:nvPr/>
        </p:nvCxnSpPr>
        <p:spPr>
          <a:xfrm flipH="1">
            <a:off x="6814038" y="1758463"/>
            <a:ext cx="342900" cy="0"/>
          </a:xfrm>
          <a:prstGeom prst="straightConnector1">
            <a:avLst/>
          </a:prstGeom>
          <a:ln w="57150">
            <a:solidFill>
              <a:srgbClr val="CE20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2996B3-1C6C-DADE-4129-120BF9DF1A32}"/>
              </a:ext>
            </a:extLst>
          </p:cNvPr>
          <p:cNvCxnSpPr/>
          <p:nvPr/>
        </p:nvCxnSpPr>
        <p:spPr>
          <a:xfrm flipH="1">
            <a:off x="6826471" y="4399086"/>
            <a:ext cx="342900" cy="0"/>
          </a:xfrm>
          <a:prstGeom prst="straightConnector1">
            <a:avLst/>
          </a:prstGeom>
          <a:ln w="57150">
            <a:solidFill>
              <a:srgbClr val="CE20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17EED31-5E3B-05F9-3484-6E2EA9FBE875}"/>
              </a:ext>
            </a:extLst>
          </p:cNvPr>
          <p:cNvCxnSpPr>
            <a:cxnSpLocks/>
          </p:cNvCxnSpPr>
          <p:nvPr/>
        </p:nvCxnSpPr>
        <p:spPr>
          <a:xfrm flipV="1">
            <a:off x="5830772" y="3152434"/>
            <a:ext cx="323356" cy="2083"/>
          </a:xfrm>
          <a:prstGeom prst="straightConnector1">
            <a:avLst/>
          </a:prstGeom>
          <a:ln w="57150">
            <a:solidFill>
              <a:srgbClr val="CE20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96AA46-E7A6-383B-9D2A-B745B96CD0A1}"/>
              </a:ext>
            </a:extLst>
          </p:cNvPr>
          <p:cNvCxnSpPr>
            <a:cxnSpLocks/>
          </p:cNvCxnSpPr>
          <p:nvPr/>
        </p:nvCxnSpPr>
        <p:spPr>
          <a:xfrm flipV="1">
            <a:off x="5830772" y="5643016"/>
            <a:ext cx="323356" cy="2083"/>
          </a:xfrm>
          <a:prstGeom prst="straightConnector1">
            <a:avLst/>
          </a:prstGeom>
          <a:ln w="57150">
            <a:solidFill>
              <a:srgbClr val="CE20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840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D581-10F7-6F5F-6A55-3BC13DF1B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2A88F6F-99AD-8B6E-F08D-8DC148B05295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AA8EC5-7BFA-7AE6-D0F1-1B301B586FD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9178F0-67EE-F5E2-69ED-4182A88E3442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0C177C-B186-0548-6CB4-3E534AD08EB6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97A609-2A36-8395-E96E-EF471B493CF6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Prevent Long Idling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CCB0AA-AE54-0F57-8E7C-C64EBD9A9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8B5B2A-ABA7-1B5C-B235-72C31ECE9895}"/>
              </a:ext>
            </a:extLst>
          </p:cNvPr>
          <p:cNvSpPr txBox="1"/>
          <p:nvPr/>
        </p:nvSpPr>
        <p:spPr>
          <a:xfrm>
            <a:off x="512600" y="971258"/>
            <a:ext cx="525474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Gas prices are rising — we need your help to reduce long idles!</a:t>
            </a:r>
          </a:p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Less idling means:</a:t>
            </a:r>
          </a:p>
          <a:p>
            <a:pPr marL="800100" lvl="2" indent="-342900">
              <a:spcAft>
                <a:spcPts val="600"/>
              </a:spcAft>
              <a:buClr>
                <a:srgbClr val="007DB8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Lower fuel costs</a:t>
            </a:r>
          </a:p>
          <a:p>
            <a:pPr marL="800100" lvl="2" indent="-342900">
              <a:spcAft>
                <a:spcPts val="600"/>
              </a:spcAft>
              <a:buClr>
                <a:srgbClr val="007DB8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Less wear on vehicles</a:t>
            </a:r>
          </a:p>
          <a:p>
            <a:pPr marL="800100" lvl="2" indent="-342900">
              <a:spcAft>
                <a:spcPts val="600"/>
              </a:spcAft>
              <a:buClr>
                <a:srgbClr val="007DB8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More efficient operations</a:t>
            </a:r>
          </a:p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This is a team effort — every minute counts!</a:t>
            </a:r>
          </a:p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Small changes make a big impact across the fleet.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20B389-5A12-35B0-BFD3-D4809908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697" y="1107145"/>
            <a:ext cx="2743200" cy="27432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B79F86-C372-637A-161B-8D5317EBADA0}"/>
              </a:ext>
            </a:extLst>
          </p:cNvPr>
          <p:cNvSpPr/>
          <p:nvPr/>
        </p:nvSpPr>
        <p:spPr>
          <a:xfrm>
            <a:off x="425052" y="5028210"/>
            <a:ext cx="8293895" cy="9917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Turn off the engine if you’re going to be parked for</a:t>
            </a:r>
          </a:p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more than 3 minutes.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2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99FA4-8889-8280-573F-4812C5A0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715A66B-D707-9545-1346-59B01E733622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74D264B-ED5C-0525-659A-F30F6DBBA99B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C94DE1E-7FF9-2C85-392E-6F802B353764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96D639F-70D0-0341-A66B-0C97AA18E1DE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311E5F7-64AC-52D9-ABE5-6E7EF1C6970D}"/>
              </a:ext>
            </a:extLst>
          </p:cNvPr>
          <p:cNvSpPr txBox="1"/>
          <p:nvPr/>
        </p:nvSpPr>
        <p:spPr>
          <a:xfrm>
            <a:off x="512600" y="270692"/>
            <a:ext cx="679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Drivers </a:t>
            </a:r>
            <a:r>
              <a:rPr lang="en-US" sz="2000" b="1" u="sng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Obtain CDL License by December 31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193BC64-9C6A-0767-3444-443973CD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9DC090-81AB-2D6B-E240-F996CC467B22}"/>
              </a:ext>
            </a:extLst>
          </p:cNvPr>
          <p:cNvSpPr txBox="1"/>
          <p:nvPr/>
        </p:nvSpPr>
        <p:spPr>
          <a:xfrm>
            <a:off x="675588" y="959578"/>
            <a:ext cx="7573677" cy="21852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u="sng">
                <a:latin typeface="Arial" panose="020B0604020202020204" pitchFamily="34" charset="0"/>
                <a:cs typeface="Arial" panose="020B0604020202020204" pitchFamily="34" charset="0"/>
              </a:rPr>
              <a:t>All PODS non-CDL drivers are required to obtain a Commercial Driver’s License (CDL) by the end of the year.</a:t>
            </a:r>
          </a:p>
          <a:p>
            <a:endParaRPr lang="en-US" b="1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PODS Helps</a:t>
            </a:r>
          </a:p>
          <a:p>
            <a:pPr marL="285750" lvl="0" indent="-28575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PODS will cover 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Class B CDL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training costs up to $3,650 per driver</a:t>
            </a:r>
          </a:p>
          <a:p>
            <a:pPr marL="285750" indent="-28575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Rate increase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to CDL rate will be applied upon completion and verification of the driver’s license</a:t>
            </a:r>
          </a:p>
        </p:txBody>
      </p:sp>
      <p:pic>
        <p:nvPicPr>
          <p:cNvPr id="3" name="Picture 2" descr="Free Florida CDL Practice Tests – 2026 CDL Test Questions">
            <a:extLst>
              <a:ext uri="{FF2B5EF4-FFF2-40B4-BE49-F238E27FC236}">
                <a16:creationId xmlns:a16="http://schemas.microsoft.com/office/drawing/2014/main" id="{95413F5E-48CF-44D9-C28E-81B863E09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79" y="3491105"/>
            <a:ext cx="3910042" cy="238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DCB29A-DE60-D732-0950-30B2724D9970}"/>
              </a:ext>
            </a:extLst>
          </p:cNvPr>
          <p:cNvSpPr txBox="1"/>
          <p:nvPr/>
        </p:nvSpPr>
        <p:spPr>
          <a:xfrm>
            <a:off x="675589" y="6293500"/>
            <a:ext cx="7750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>
                <a:latin typeface="Arial" panose="020B0604020202020204" pitchFamily="34" charset="0"/>
                <a:cs typeface="Arial" panose="020B0604020202020204" pitchFamily="34" charset="0"/>
              </a:rPr>
              <a:t>Please contact your market manager with any further questions.</a:t>
            </a:r>
          </a:p>
        </p:txBody>
      </p:sp>
    </p:spTree>
    <p:extLst>
      <p:ext uri="{BB962C8B-B14F-4D97-AF65-F5344CB8AC3E}">
        <p14:creationId xmlns:p14="http://schemas.microsoft.com/office/powerpoint/2010/main" val="2740259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A062-1007-8AD9-3BE0-9B8B891D5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805F0-B87D-E5A2-2064-1B9B93F4F9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Storage Center Workers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A4CB51-E2A3-BD73-D567-F8860AFA2D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May 2026</a:t>
            </a:r>
          </a:p>
        </p:txBody>
      </p:sp>
    </p:spTree>
    <p:extLst>
      <p:ext uri="{BB962C8B-B14F-4D97-AF65-F5344CB8AC3E}">
        <p14:creationId xmlns:p14="http://schemas.microsoft.com/office/powerpoint/2010/main" val="661479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84B3B-6350-9574-F9FD-FE678EEE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38F1D30-0F1F-509C-B432-434741BAB73B}"/>
              </a:ext>
            </a:extLst>
          </p:cNvPr>
          <p:cNvSpPr/>
          <p:nvPr/>
        </p:nvSpPr>
        <p:spPr>
          <a:xfrm>
            <a:off x="375797" y="118080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E4CCFE-5B10-9001-FE6E-100213002D2C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14935D8-0FE8-DE77-2769-E7F368B9E4CA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E4BBBC5-2D67-7E28-9C4A-14F5654AE5FD}"/>
              </a:ext>
            </a:extLst>
          </p:cNvPr>
          <p:cNvSpPr/>
          <p:nvPr/>
        </p:nvSpPr>
        <p:spPr>
          <a:xfrm>
            <a:off x="375800" y="11123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F6CE0D-DCDE-CCF4-50B4-F5B7114600CA}"/>
              </a:ext>
            </a:extLst>
          </p:cNvPr>
          <p:cNvSpPr txBox="1"/>
          <p:nvPr/>
        </p:nvSpPr>
        <p:spPr>
          <a:xfrm>
            <a:off x="512600" y="173261"/>
            <a:ext cx="679276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/>
                <a:cs typeface="Arial"/>
              </a:rPr>
              <a:t>SNOW Ticket Process – Tire Order Assistance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C8240A-62CF-A1DE-8EEA-2283C2F2F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7CD59B-A1F1-A093-2327-E56CB6987616}"/>
              </a:ext>
            </a:extLst>
          </p:cNvPr>
          <p:cNvSpPr txBox="1"/>
          <p:nvPr/>
        </p:nvSpPr>
        <p:spPr>
          <a:xfrm>
            <a:off x="512600" y="915618"/>
            <a:ext cx="4045693" cy="4401205"/>
          </a:xfrm>
          <a:prstGeom prst="rect">
            <a:avLst/>
          </a:prstGeom>
          <a:noFill/>
          <a:ln>
            <a:solidFill>
              <a:srgbClr val="007DB8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Navigate to Service NOW and Select “Request Something”</a:t>
            </a:r>
          </a:p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Select “Fleet Services” then select the correct ticket type to open.  </a:t>
            </a:r>
          </a:p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</a:t>
            </a: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Tire Service Request</a:t>
            </a:r>
          </a:p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</a:t>
            </a: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out the form with Location info and Asset Type you’re requesting tires for.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9A051-6893-15AE-F858-3F22C68F0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015" y="874790"/>
            <a:ext cx="3617071" cy="13305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A2B585-2808-E81E-C2AE-9F14899DA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63" y="2271953"/>
            <a:ext cx="2971373" cy="1829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EF378E-7A17-FC21-1A55-1959CA6D2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223" y="4230932"/>
            <a:ext cx="2204652" cy="22969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26521B-D5FB-7D3A-EAA1-347D6887F563}"/>
              </a:ext>
            </a:extLst>
          </p:cNvPr>
          <p:cNvSpPr txBox="1"/>
          <p:nvPr/>
        </p:nvSpPr>
        <p:spPr>
          <a:xfrm>
            <a:off x="487075" y="5436540"/>
            <a:ext cx="4071218" cy="1031051"/>
          </a:xfrm>
          <a:prstGeom prst="rect">
            <a:avLst/>
          </a:prstGeom>
          <a:solidFill>
            <a:srgbClr val="D4E9E6"/>
          </a:solidFill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Forklift tires will require a picture of the data plate from the forklift if not on file in the asset wallet.</a:t>
            </a:r>
          </a:p>
          <a:p>
            <a:pPr algn="ct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Fleet Department will action the ticket; you will receive confirmation once completed.</a:t>
            </a:r>
          </a:p>
        </p:txBody>
      </p:sp>
    </p:spTree>
    <p:extLst>
      <p:ext uri="{BB962C8B-B14F-4D97-AF65-F5344CB8AC3E}">
        <p14:creationId xmlns:p14="http://schemas.microsoft.com/office/powerpoint/2010/main" val="3409205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029AA-334B-34A7-4AB3-B9EB8109D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DF13DF4-277A-5644-A29F-45A359C2E857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701F04-54D5-C9C6-248A-D6053C149244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9557D2-7A82-1BD0-A1B3-8246C8E7C25A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3EF65AD-A9E0-469E-CA5B-6168ADFEC9DF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45F3B5-3491-422A-3122-FAD5074F3487}"/>
              </a:ext>
            </a:extLst>
          </p:cNvPr>
          <p:cNvSpPr txBox="1"/>
          <p:nvPr/>
        </p:nvSpPr>
        <p:spPr>
          <a:xfrm>
            <a:off x="512600" y="270692"/>
            <a:ext cx="679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 All Steel Roof Replacement-Related Repairs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C238BC2-0774-78C8-3F81-05EF87ECD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116937-4A2F-F77E-1536-C1C1080BBEBE}"/>
              </a:ext>
            </a:extLst>
          </p:cNvPr>
          <p:cNvSpPr txBox="1"/>
          <p:nvPr/>
        </p:nvSpPr>
        <p:spPr>
          <a:xfrm>
            <a:off x="675587" y="961250"/>
            <a:ext cx="7780154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800"/>
              </a:spcAft>
              <a:defRPr/>
            </a:pPr>
            <a:r>
              <a:rPr lang="en-US" sz="2000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Effective immediately, we have placed a temporary </a:t>
            </a:r>
            <a:r>
              <a:rPr lang="en-US" sz="2000" b="1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STOP</a:t>
            </a:r>
            <a:r>
              <a:rPr lang="en-US" sz="2000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on all </a:t>
            </a:r>
            <a:r>
              <a:rPr lang="en-US" sz="2000" b="1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steel roof replacement-related repairs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A1D97E-EF85-06AE-6AFC-34F7A4063366}"/>
              </a:ext>
            </a:extLst>
          </p:cNvPr>
          <p:cNvSpPr/>
          <p:nvPr/>
        </p:nvSpPr>
        <p:spPr>
          <a:xfrm>
            <a:off x="660460" y="4113314"/>
            <a:ext cx="7795282" cy="400110"/>
          </a:xfrm>
          <a:prstGeom prst="roundRect">
            <a:avLst/>
          </a:prstGeom>
          <a:solidFill>
            <a:srgbClr val="007D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Replacement of plastic roofs with steel roofs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27A1E4-18D8-2D40-E34B-A42A4887A8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1264" y="1768764"/>
            <a:ext cx="1828800" cy="1805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D871B4-4032-D93D-1786-3174F4A016EF}"/>
              </a:ext>
            </a:extLst>
          </p:cNvPr>
          <p:cNvSpPr txBox="1"/>
          <p:nvPr/>
        </p:nvSpPr>
        <p:spPr>
          <a:xfrm>
            <a:off x="675587" y="3643879"/>
            <a:ext cx="778015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800"/>
              </a:spcAft>
              <a:defRPr/>
            </a:pPr>
            <a:r>
              <a:rPr lang="en-US" sz="2000" b="1" u="sng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All teams must stop the following repair types: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37C5AC9-3D6F-46A5-EBB4-2EED89914F37}"/>
              </a:ext>
            </a:extLst>
          </p:cNvPr>
          <p:cNvSpPr/>
          <p:nvPr/>
        </p:nvSpPr>
        <p:spPr>
          <a:xfrm>
            <a:off x="675587" y="4666503"/>
            <a:ext cx="7795282" cy="400110"/>
          </a:xfrm>
          <a:prstGeom prst="roundRect">
            <a:avLst/>
          </a:prstGeom>
          <a:solidFill>
            <a:srgbClr val="007D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Any panel repair that requires removal of a steel roof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C0F2424-CB75-6D27-9A76-734581DAA67C}"/>
              </a:ext>
            </a:extLst>
          </p:cNvPr>
          <p:cNvSpPr/>
          <p:nvPr/>
        </p:nvSpPr>
        <p:spPr>
          <a:xfrm>
            <a:off x="675587" y="5219693"/>
            <a:ext cx="7795282" cy="400110"/>
          </a:xfrm>
          <a:prstGeom prst="roundRect">
            <a:avLst/>
          </a:prstGeom>
          <a:solidFill>
            <a:srgbClr val="007D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Any repair that requires removal of a steel roof, regardless of scope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291E02-9E9E-ADB2-C4B1-FDD3B8DD300E}"/>
              </a:ext>
            </a:extLst>
          </p:cNvPr>
          <p:cNvSpPr txBox="1"/>
          <p:nvPr/>
        </p:nvSpPr>
        <p:spPr>
          <a:xfrm>
            <a:off x="675587" y="5876720"/>
            <a:ext cx="7795282" cy="523220"/>
          </a:xfrm>
          <a:prstGeom prst="rect">
            <a:avLst/>
          </a:prstGeom>
          <a:solidFill>
            <a:srgbClr val="D4E9E6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1400"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This temporary stop ensures that we </a:t>
            </a:r>
            <a:r>
              <a:rPr lang="en-US" sz="1400" b="1"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pause execution while we update and standardize training</a:t>
            </a:r>
            <a:r>
              <a:rPr lang="en-US" sz="1400">
                <a:effectLst/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to ensure the highest level of safety and quality across all markets.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875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0084ec9-6eed-4194-8cc2-8e4a628da7c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179BFA7154744CA6591099AF888301" ma:contentTypeVersion="17" ma:contentTypeDescription="Create a new document." ma:contentTypeScope="" ma:versionID="ab42cba6392b35d17b64f9a89ccf088e">
  <xsd:schema xmlns:xsd="http://www.w3.org/2001/XMLSchema" xmlns:xs="http://www.w3.org/2001/XMLSchema" xmlns:p="http://schemas.microsoft.com/office/2006/metadata/properties" xmlns:ns3="f0084ec9-6eed-4194-8cc2-8e4a628da7c0" xmlns:ns4="117817fc-c12c-452f-829e-653ecf030796" targetNamespace="http://schemas.microsoft.com/office/2006/metadata/properties" ma:root="true" ma:fieldsID="118650170db565aa3485f683874da283" ns3:_="" ns4:_="">
    <xsd:import namespace="f0084ec9-6eed-4194-8cc2-8e4a628da7c0"/>
    <xsd:import namespace="117817fc-c12c-452f-829e-653ecf0307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84ec9-6eed-4194-8cc2-8e4a628da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817fc-c12c-452f-829e-653ecf03079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7CFA59-F238-45E8-B97C-65320B7DABAB}">
  <ds:schemaRefs>
    <ds:schemaRef ds:uri="117817fc-c12c-452f-829e-653ecf030796"/>
    <ds:schemaRef ds:uri="f0084ec9-6eed-4194-8cc2-8e4a628da7c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DAE7E6-DA0D-471F-87CF-4BD3B853EE91}">
  <ds:schemaRefs>
    <ds:schemaRef ds:uri="117817fc-c12c-452f-829e-653ecf030796"/>
    <ds:schemaRef ds:uri="f0084ec9-6eed-4194-8cc2-8e4a628da7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39F45A1-E9A6-41A5-A1A4-CDDB4DEDFB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940</Words>
  <Application>Microsoft Office PowerPoint</Application>
  <PresentationFormat>On-screen Show (4:3)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STIXGeneral-Regular</vt:lpstr>
      <vt:lpstr>Wingdings</vt:lpstr>
      <vt:lpstr>Office Theme</vt:lpstr>
      <vt:lpstr>PODS</vt:lpstr>
      <vt:lpstr>May Huddle</vt:lpstr>
      <vt:lpstr>All Associates</vt:lpstr>
      <vt:lpstr>PowerPoint Presentation</vt:lpstr>
      <vt:lpstr>PowerPoint Presentation</vt:lpstr>
      <vt:lpstr>PowerPoint Presentation</vt:lpstr>
      <vt:lpstr>Drivers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Storage Center Workers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Lot</dc:title>
  <dc:creator>Robin McGowan</dc:creator>
  <cp:lastModifiedBy>Taylor Jenkins</cp:lastModifiedBy>
  <cp:revision>2</cp:revision>
  <cp:lastPrinted>2024-12-02T14:47:09Z</cp:lastPrinted>
  <dcterms:created xsi:type="dcterms:W3CDTF">2022-10-19T14:39:50Z</dcterms:created>
  <dcterms:modified xsi:type="dcterms:W3CDTF">2026-05-04T17:52:20Z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0x010100DA179BFA7154744CA6591099AF888301</vt:lpwstr>
  </property>
</Properties>
</file>