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</p:sldMasterIdLst>
  <p:notesMasterIdLst>
    <p:notesMasterId r:id="rId8"/>
  </p:notesMasterIdLst>
  <p:sldIdLst>
    <p:sldId id="2147481202" r:id="rId2"/>
    <p:sldId id="2147481203" r:id="rId3"/>
    <p:sldId id="2147481204" r:id="rId4"/>
    <p:sldId id="2147481205" r:id="rId5"/>
    <p:sldId id="2147481201" r:id="rId6"/>
    <p:sldId id="214748118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4" y="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5F67B-0B72-427C-ADDF-1AB45CE9B948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31030-FA65-4DFB-B750-CE127C7E7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79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31030-FA65-4DFB-B750-CE127C7E763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773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29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9274A-9D60-654B-9BAB-BC3EE6B2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412980E-FB35-5047-8465-601C0D2E00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 userDrawn="1"/>
        </p:nvSpPr>
        <p:spPr>
          <a:xfrm>
            <a:off x="1" y="443063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37" y="1103011"/>
            <a:ext cx="11434737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7962770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93FF0C7-1FFA-B944-88E9-72234BF477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4316" t="17411" r="14185" b="17411"/>
          <a:stretch/>
        </p:blipFill>
        <p:spPr>
          <a:xfrm>
            <a:off x="5874326" y="0"/>
            <a:ext cx="6317674" cy="42091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 userDrawn="1"/>
        </p:nvSpPr>
        <p:spPr>
          <a:xfrm>
            <a:off x="1" y="0"/>
            <a:ext cx="112268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i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 userDrawn="1"/>
        </p:nvSpPr>
        <p:spPr>
          <a:xfrm>
            <a:off x="1" y="2481785"/>
            <a:ext cx="112268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i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8256" y="2481785"/>
            <a:ext cx="9659812" cy="3454320"/>
          </a:xfrm>
        </p:spPr>
        <p:txBody>
          <a:bodyPr anchor="ctr">
            <a:noAutofit/>
          </a:bodyPr>
          <a:lstStyle>
            <a:lvl1pPr algn="l">
              <a:defRPr sz="4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8255" y="4777981"/>
            <a:ext cx="9659812" cy="446276"/>
          </a:xfrm>
        </p:spPr>
        <p:txBody>
          <a:bodyPr>
            <a:spAutoFit/>
          </a:bodyPr>
          <a:lstStyle>
            <a:lvl1pPr marL="0" indent="0" algn="l">
              <a:buNone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11" indent="0" algn="ctr">
              <a:buNone/>
              <a:defRPr sz="2000"/>
            </a:lvl2pPr>
            <a:lvl3pPr marL="914422" indent="0" algn="ctr">
              <a:buNone/>
              <a:defRPr sz="1800"/>
            </a:lvl3pPr>
            <a:lvl4pPr marL="1371633" indent="0" algn="ctr">
              <a:buNone/>
              <a:defRPr sz="1600"/>
            </a:lvl4pPr>
            <a:lvl5pPr marL="1828844" indent="0" algn="ctr">
              <a:buNone/>
              <a:defRPr sz="1600"/>
            </a:lvl5pPr>
            <a:lvl6pPr marL="2286055" indent="0" algn="ctr">
              <a:buNone/>
              <a:defRPr sz="1600"/>
            </a:lvl6pPr>
            <a:lvl7pPr marL="2743266" indent="0" algn="ctr">
              <a:buNone/>
              <a:defRPr sz="1600"/>
            </a:lvl7pPr>
            <a:lvl8pPr marL="3200476" indent="0" algn="ctr">
              <a:buNone/>
              <a:defRPr sz="1600"/>
            </a:lvl8pPr>
            <a:lvl9pPr marL="3657687" indent="0" algn="ctr">
              <a:buNone/>
              <a:defRPr sz="16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 userDrawn="1"/>
        </p:nvCxnSpPr>
        <p:spPr>
          <a:xfrm>
            <a:off x="0" y="2481785"/>
            <a:ext cx="587432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 userDrawn="1"/>
        </p:nvCxnSpPr>
        <p:spPr>
          <a:xfrm>
            <a:off x="0" y="2381042"/>
            <a:ext cx="587432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8155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0CB142-05C5-EF4F-B14A-3B786238F1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3751" t="18608" r="168" b="15536"/>
          <a:stretch/>
        </p:blipFill>
        <p:spPr>
          <a:xfrm>
            <a:off x="4743895" y="1"/>
            <a:ext cx="7448104" cy="425301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909FAC-685F-4A45-9044-789792AD6EB2}"/>
              </a:ext>
            </a:extLst>
          </p:cNvPr>
          <p:cNvSpPr/>
          <p:nvPr userDrawn="1"/>
        </p:nvSpPr>
        <p:spPr>
          <a:xfrm>
            <a:off x="1" y="-1"/>
            <a:ext cx="11175999" cy="425301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i="0"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0A5205-946D-4A4D-84FD-24B92093C9D8}"/>
              </a:ext>
            </a:extLst>
          </p:cNvPr>
          <p:cNvCxnSpPr>
            <a:cxnSpLocks/>
          </p:cNvCxnSpPr>
          <p:nvPr userDrawn="1"/>
        </p:nvCxnSpPr>
        <p:spPr>
          <a:xfrm>
            <a:off x="8078852" y="4306824"/>
            <a:ext cx="411314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447FB70-1A4B-A74D-8B65-DCBA0515E94E}"/>
              </a:ext>
            </a:extLst>
          </p:cNvPr>
          <p:cNvSpPr/>
          <p:nvPr userDrawn="1"/>
        </p:nvSpPr>
        <p:spPr>
          <a:xfrm>
            <a:off x="-1" y="1353313"/>
            <a:ext cx="8132064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D60D05C-B4CC-7D4E-83E1-CFA5CE8E48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" y="2699092"/>
            <a:ext cx="8132062" cy="2228508"/>
          </a:xfrm>
        </p:spPr>
        <p:txBody>
          <a:bodyPr anchor="ctr">
            <a:noAutofit/>
          </a:bodyPr>
          <a:lstStyle>
            <a:lvl1pPr algn="ctr">
              <a:defRPr sz="6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5357601-BDB8-FB43-A101-AB3DAEF3F07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821971" y="4830682"/>
            <a:ext cx="2680123" cy="98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388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29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E77CB88-ACE9-9143-B252-F4688FAEA0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8D68C64D-011F-7E44-BBCB-281C8EFF5B2E}"/>
              </a:ext>
            </a:extLst>
          </p:cNvPr>
          <p:cNvSpPr/>
          <p:nvPr userDrawn="1"/>
        </p:nvSpPr>
        <p:spPr>
          <a:xfrm>
            <a:off x="1" y="443063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35760512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93FF0C7-1FFA-B944-88E9-72234BF477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4316" t="17411" r="14185" b="17411"/>
          <a:stretch/>
        </p:blipFill>
        <p:spPr>
          <a:xfrm>
            <a:off x="5874326" y="0"/>
            <a:ext cx="6317674" cy="42091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/>
        </p:nvSpPr>
        <p:spPr>
          <a:xfrm>
            <a:off x="0" y="0"/>
            <a:ext cx="112268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/>
        </p:nvSpPr>
        <p:spPr>
          <a:xfrm>
            <a:off x="1" y="2481785"/>
            <a:ext cx="112268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8255" y="2481785"/>
            <a:ext cx="9659812" cy="3454320"/>
          </a:xfrm>
        </p:spPr>
        <p:txBody>
          <a:bodyPr anchor="ctr">
            <a:noAutofit/>
          </a:bodyPr>
          <a:lstStyle>
            <a:lvl1pPr algn="l">
              <a:defRPr sz="4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8254" y="4777981"/>
            <a:ext cx="9659812" cy="400110"/>
          </a:xfrm>
        </p:spPr>
        <p:txBody>
          <a:bodyPr>
            <a:spAutoFit/>
          </a:bodyPr>
          <a:lstStyle>
            <a:lvl1pPr marL="0" indent="0" algn="l">
              <a:buNone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/>
        </p:nvCxnSpPr>
        <p:spPr>
          <a:xfrm>
            <a:off x="0" y="2481785"/>
            <a:ext cx="587432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/>
        </p:nvCxnSpPr>
        <p:spPr>
          <a:xfrm>
            <a:off x="0" y="2381042"/>
            <a:ext cx="587432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039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1 column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7C17B0B-5654-1244-8D11-3F0D2FB9BB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42" y="1103011"/>
            <a:ext cx="11434737" cy="4868022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75E6C9-0AE4-1842-9D93-6D59D2BC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152838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A92CC90-A7DB-1740-B30D-5383C49EE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65130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36BA50-3255-0646-A9DF-D9CE1C91E0DF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84560D97-71C4-624D-B56F-98322D384E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9" y="6282550"/>
            <a:ext cx="1273347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545BBED8-D844-2148-87CA-7E62CE217241}"/>
              </a:ext>
            </a:extLst>
          </p:cNvPr>
          <p:cNvSpPr/>
          <p:nvPr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721577369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87AAE72-2701-4E81-9516-2BD0E55E4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2763" y="365125"/>
            <a:ext cx="105156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98DB0EC-087E-419B-BF0A-471333B543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C2CE2-7FD9-4835-9601-CD061ADD26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16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C7702F7-11DE-4ED8-AC29-D246454B0813}" type="datetime1">
              <a:rPr lang="en-US"/>
              <a:pPr>
                <a:defRPr/>
              </a:pPr>
              <a:t>5/27/2025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FAAC-CAC0-4594-9372-1BEF23B31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56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B7FB6-D70C-4716-9020-3934187AB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9F5200A-F4F3-4DAD-BECB-07C0362F3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905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</p:sldLayoutIdLst>
  <p:hf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5pPr>
      <a:lvl6pPr marL="457211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6pPr>
      <a:lvl7pPr marL="914422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7pPr>
      <a:lvl8pPr marL="1371633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8pPr>
      <a:lvl9pPr marL="1828844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9pPr>
    </p:titleStyle>
    <p:bodyStyle>
      <a:lvl1pPr marL="273057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Wingdings" panose="05000000000000000000" pitchFamily="2" charset="2"/>
        <a:buChar char="§"/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7701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—"/>
        <a:tabLst>
          <a:tab pos="623903" algn="l"/>
        </a:tabLst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345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System Font Regular"/>
        <a:buChar char="•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6989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–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33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Wingdings" panose="05000000000000000000" pitchFamily="2" charset="2"/>
        <a:buChar char="ü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2514660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earepodsintranet.pods.com/corporate-operations-equipment-maintenanc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5044E3-4DB2-07A4-42C2-61A2D7321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DFE96DD-4400-CF34-7D01-DA5EB9A23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PMs – Backdate Work Orders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F4BD47-A9D0-4466-44B8-64E1CDF8E5F8}"/>
              </a:ext>
            </a:extLst>
          </p:cNvPr>
          <p:cNvSpPr txBox="1"/>
          <p:nvPr/>
        </p:nvSpPr>
        <p:spPr>
          <a:xfrm>
            <a:off x="305396" y="1144552"/>
            <a:ext cx="11527978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l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Best practice for updating PMs on equipment is to open a Work Order.  If the PM was performed prior to today, open a Work Order and back date it to reflect when it was completed.  Below are the steps to efficiently complete this task.</a:t>
            </a:r>
          </a:p>
          <a:p>
            <a:pPr algn="l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F545D6-B896-AE81-E92A-039FB8CB6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864" y="2806262"/>
            <a:ext cx="8681396" cy="30893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BED3121-9615-1508-4C32-136F207E45B1}"/>
              </a:ext>
            </a:extLst>
          </p:cNvPr>
          <p:cNvSpPr txBox="1"/>
          <p:nvPr/>
        </p:nvSpPr>
        <p:spPr>
          <a:xfrm>
            <a:off x="305396" y="1975549"/>
            <a:ext cx="11527978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l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Step 1: 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Navigate to the Maintenance tab, select Work Orders, and select “Create Work Order”.</a:t>
            </a:r>
          </a:p>
          <a:p>
            <a:pPr algn="l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171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C6E0D-1FB9-7D4C-9960-F73D9E08F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4E50BA-1784-73FC-31C6-A0C793BF2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A0F4BC7-2590-BCF9-15E8-CA5FA7091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PMs – Backdate Work Orders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46B2A8-4EEA-4E66-8094-71A5FFA01C64}"/>
              </a:ext>
            </a:extLst>
          </p:cNvPr>
          <p:cNvSpPr txBox="1"/>
          <p:nvPr/>
        </p:nvSpPr>
        <p:spPr>
          <a:xfrm>
            <a:off x="305396" y="1975549"/>
            <a:ext cx="4589797" cy="163121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l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Step 2: 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Type in the Asset# and select the PM that is showing overdue.  </a:t>
            </a:r>
          </a:p>
          <a:p>
            <a:pPr algn="l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have the option to add a vendor or a mechanic and you can back date the due date to the day the PM was performed.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A553E3-9464-A647-98A8-095EDB9FB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5332" y="958679"/>
            <a:ext cx="6261422" cy="529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219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E2809-2C49-3B38-75B5-9543AB3DD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A6CB57-647A-2E61-3648-C9059A290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6292CAA-0789-1F9E-98DA-F7C4C6103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PMs – Backdate Work Orders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17FE5A-42E1-71DD-E8F7-1C0AF2074E00}"/>
              </a:ext>
            </a:extLst>
          </p:cNvPr>
          <p:cNvSpPr txBox="1"/>
          <p:nvPr/>
        </p:nvSpPr>
        <p:spPr>
          <a:xfrm>
            <a:off x="305396" y="1975549"/>
            <a:ext cx="4790925" cy="163121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l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Step 3: 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Search &amp; select the Work Order you just opened, back date the completion date (if applicable) and then click “Complete WO”.</a:t>
            </a:r>
          </a:p>
          <a:p>
            <a:pPr algn="l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This will reset the PM schedule on your asset.</a:t>
            </a:r>
          </a:p>
          <a:p>
            <a:pPr algn="l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B233E8-5550-EB28-D2E4-481E8D5E7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6321" y="909845"/>
            <a:ext cx="6855903" cy="517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267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6230DB7-3377-32A6-9C9F-C4F15AF55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B7DFBE-E524-C725-34EC-EE0563725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922" y="1728842"/>
            <a:ext cx="11434738" cy="480131"/>
          </a:xfrm>
        </p:spPr>
        <p:txBody>
          <a:bodyPr/>
          <a:lstStyle/>
          <a:p>
            <a:pPr algn="ctr"/>
            <a:r>
              <a:rPr lang="en-US" sz="3600" dirty="0"/>
              <a:t>Appendix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FFCF42-21D9-F09B-8448-CFDE8FE67A06}"/>
              </a:ext>
            </a:extLst>
          </p:cNvPr>
          <p:cNvSpPr txBox="1"/>
          <p:nvPr/>
        </p:nvSpPr>
        <p:spPr>
          <a:xfrm>
            <a:off x="329922" y="2811121"/>
            <a:ext cx="11290142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Training Resources on next slides</a:t>
            </a:r>
          </a:p>
          <a:p>
            <a:pPr algn="l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90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7FF18-42DE-0330-F51E-6478ADAF8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242CF72-2A86-1960-6615-37698777B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C6216B-7EA1-71A5-23F4-3E74626C4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Whip Around Training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00CCF6-0C4E-8966-7474-37DADB03F2D8}"/>
              </a:ext>
            </a:extLst>
          </p:cNvPr>
          <p:cNvSpPr txBox="1"/>
          <p:nvPr/>
        </p:nvSpPr>
        <p:spPr>
          <a:xfrm>
            <a:off x="398636" y="1155459"/>
            <a:ext cx="7196080" cy="230832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l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PODS University has some quick videos showing how to perform some of the basic tasks in Whip Around.</a:t>
            </a:r>
          </a:p>
          <a:p>
            <a:pPr algn="l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the QR code to access those trainings and watch the short form videos as a quick job aid.</a:t>
            </a:r>
          </a:p>
          <a:p>
            <a:pPr algn="l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recorded training session is also available on the Corp Ops Intranet Website which is referenced in the next slide.</a:t>
            </a:r>
          </a:p>
          <a:p>
            <a:pPr algn="l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8DD790-CB2F-3FA1-91C4-396B2CF23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324" y="3519153"/>
            <a:ext cx="2353587" cy="23711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FBAF44F-6BF1-B00B-F21E-1A7401CECF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4716" y="2601549"/>
            <a:ext cx="3717664" cy="33629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B82EBA-0396-5338-3DB3-9835349BB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1423" y="733428"/>
            <a:ext cx="1486888" cy="149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904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BF5E8C-6576-3BFE-E6E1-375502908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0E7EDEA-7C73-3931-E4A2-9E6240655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Equipment &amp; Maintenance Website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BCFCCB-29B7-D005-5316-E7077C005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8915" y="2596338"/>
            <a:ext cx="6660864" cy="37477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9C477D-94F9-1D55-8348-43EBDC4388EB}"/>
              </a:ext>
            </a:extLst>
          </p:cNvPr>
          <p:cNvSpPr txBox="1"/>
          <p:nvPr/>
        </p:nvSpPr>
        <p:spPr>
          <a:xfrm>
            <a:off x="458317" y="845256"/>
            <a:ext cx="10948437" cy="169277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>
              <a:buNone/>
            </a:pPr>
            <a:r>
              <a:rPr lang="en-US" sz="1600" dirty="0"/>
              <a:t>Please refer to the </a:t>
            </a:r>
            <a:r>
              <a:rPr lang="en-US" sz="1600" b="1" dirty="0"/>
              <a:t>Corporate Operations Intranet Site</a:t>
            </a:r>
            <a:r>
              <a:rPr lang="en-US" sz="1600" dirty="0"/>
              <a:t> for a wide range of technical manuals and troubleshooting guides related to Fleet Operations.  </a:t>
            </a:r>
          </a:p>
          <a:p>
            <a:pPr>
              <a:buNone/>
            </a:pPr>
            <a:endParaRPr lang="en-US" sz="800" dirty="0"/>
          </a:p>
          <a:p>
            <a:pPr>
              <a:buNone/>
            </a:pPr>
            <a:r>
              <a:rPr lang="en-US" sz="1600" dirty="0"/>
              <a:t>Link:  </a:t>
            </a:r>
            <a:r>
              <a:rPr lang="en-US" sz="1600" dirty="0">
                <a:hlinkClick r:id="rId4"/>
              </a:rPr>
              <a:t>https://wearepodsintranet.pods.com/corporate-operations-equipment-maintenance/</a:t>
            </a:r>
            <a:endParaRPr lang="en-US" sz="1600" dirty="0"/>
          </a:p>
          <a:p>
            <a:pPr>
              <a:buNone/>
            </a:pPr>
            <a:endParaRPr lang="en-US" sz="800" dirty="0"/>
          </a:p>
          <a:p>
            <a:pPr>
              <a:buNone/>
            </a:pPr>
            <a:r>
              <a:rPr lang="en-US" sz="1600" dirty="0"/>
              <a:t>The Video at the top of the page is one of our recorded Whip Around training sessions.</a:t>
            </a:r>
          </a:p>
          <a:p>
            <a:pPr>
              <a:buNone/>
            </a:pPr>
            <a:endParaRPr lang="en-US" sz="800" dirty="0"/>
          </a:p>
          <a:p>
            <a:pPr>
              <a:buNone/>
            </a:pPr>
            <a:r>
              <a:rPr lang="en-US" sz="1600" dirty="0"/>
              <a:t>Watch it for detailed training around the tasks that Users will be required to complete.</a:t>
            </a:r>
          </a:p>
        </p:txBody>
      </p:sp>
    </p:spTree>
    <p:extLst>
      <p:ext uri="{BB962C8B-B14F-4D97-AF65-F5344CB8AC3E}">
        <p14:creationId xmlns:p14="http://schemas.microsoft.com/office/powerpoint/2010/main" val="2566666290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Pods Colors">
      <a:dk1>
        <a:srgbClr val="000000"/>
      </a:dk1>
      <a:lt1>
        <a:srgbClr val="FFFFFF"/>
      </a:lt1>
      <a:dk2>
        <a:srgbClr val="0A3444"/>
      </a:dk2>
      <a:lt2>
        <a:srgbClr val="E7F3F3"/>
      </a:lt2>
      <a:accent1>
        <a:srgbClr val="009AD6"/>
      </a:accent1>
      <a:accent2>
        <a:srgbClr val="E81C2C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000EE"/>
      </a:hlink>
      <a:folHlink>
        <a:srgbClr val="9550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91440" tIns="45720" rIns="91440" bIns="45720" rtlCol="0">
        <a:spAutoFit/>
      </a:bodyPr>
      <a:lstStyle>
        <a:defPPr algn="l">
          <a:defRPr sz="1600" err="1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4D02A930-BA01-2C43-A8B7-8B2F07ADB900}" vid="{F84F6E2F-B3E7-014F-83E2-23B0BEE126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321</Words>
  <Application>Microsoft Office PowerPoint</Application>
  <PresentationFormat>Widescreen</PresentationFormat>
  <Paragraphs>34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Arial</vt:lpstr>
      <vt:lpstr>System Font Regular</vt:lpstr>
      <vt:lpstr>Wingdings</vt:lpstr>
      <vt:lpstr>3_Office Theme</vt:lpstr>
      <vt:lpstr>Update PMs – Backdate Work Orders </vt:lpstr>
      <vt:lpstr>Update PMs – Backdate Work Orders </vt:lpstr>
      <vt:lpstr>Update PMs – Backdate Work Orders </vt:lpstr>
      <vt:lpstr>Appendix</vt:lpstr>
      <vt:lpstr>Whip Around Training</vt:lpstr>
      <vt:lpstr>Equipment &amp; Maintenance Website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Samuel Fresquez</dc:creator>
  <cp:lastModifiedBy>Brannon Hufstetler</cp:lastModifiedBy>
  <cp:revision>5</cp:revision>
  <dcterms:created xsi:type="dcterms:W3CDTF">2025-05-07T17:35:26Z</dcterms:created>
  <dcterms:modified xsi:type="dcterms:W3CDTF">2025-05-27T12:53:32Z</dcterms:modified>
</cp:coreProperties>
</file>