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tags/tag3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48" r:id="rId4"/>
    <p:sldMasterId id="2147485870" r:id="rId5"/>
    <p:sldMasterId id="2147484088" r:id="rId6"/>
    <p:sldMasterId id="2147483910" r:id="rId7"/>
    <p:sldMasterId id="2147483660" r:id="rId8"/>
    <p:sldMasterId id="2147483782" r:id="rId9"/>
  </p:sldMasterIdLst>
  <p:notesMasterIdLst>
    <p:notesMasterId r:id="rId15"/>
  </p:notesMasterIdLst>
  <p:sldIdLst>
    <p:sldId id="256" r:id="rId10"/>
    <p:sldId id="2147481119" r:id="rId11"/>
    <p:sldId id="2147481196" r:id="rId12"/>
    <p:sldId id="2147481198" r:id="rId13"/>
    <p:sldId id="2147481197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EEBB40-DC25-F41C-B0E8-CF9CB18EF66F}" name="Matthew Koczanski" initials="MK" userId="S::mpkoczanski@pods.com::4ad598b8-6990-4e54-a6f9-b9f65046928c" providerId="AD"/>
  <p188:author id="{487D2B4D-D7F9-44EC-C7CC-A5AD21AFC0F2}" name="Christina Calhoun" initials="CC" userId="S::CCalhoun@pods.com::6db17166-9e35-4218-af07-c7b7f21ca022" providerId="AD"/>
  <p188:author id="{F8177E52-0D71-717B-3F74-F6E8AE5E7CAC}" name="Michael Coleman" initials="MC" userId="S::MColeman@pods.com::f7071adc-5227-4ecd-a142-0a2d6902f4ff" providerId="AD"/>
  <p188:author id="{9BABCCBB-73FA-F7F3-CB3F-71664CBA61F4}" name="Michael Coleman" initials="MC" userId="S::mcoleman@pods.com::f7071adc-5227-4ecd-a142-0a2d6902f4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083544"/>
    <a:srgbClr val="CE202F"/>
    <a:srgbClr val="BFD630"/>
    <a:srgbClr val="989A9B"/>
    <a:srgbClr val="E6E6E6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26" y="13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D8FA58-1A78-46D5-B55D-F231BA03159A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E7DF6A-FB8F-49C6-9B47-67F1FC78A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636F2-F02A-C810-6211-FB9AF45379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Updated 7/23/2025</a:t>
            </a:r>
          </a:p>
        </p:txBody>
      </p:sp>
    </p:spTree>
    <p:extLst>
      <p:ext uri="{BB962C8B-B14F-4D97-AF65-F5344CB8AC3E}">
        <p14:creationId xmlns:p14="http://schemas.microsoft.com/office/powerpoint/2010/main" val="366095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7DA26-14CC-5513-7F59-738811CB6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38BB5-08B0-E1A3-8387-2F8BD01C4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D6544-8C34-387E-6A29-D729D4E97D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57122-5360-5A43-A666-9616487FD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998B9-E68E-4070-341F-013F2CE8B1B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Updated 7/23/2025</a:t>
            </a:r>
          </a:p>
        </p:txBody>
      </p:sp>
    </p:spTree>
    <p:extLst>
      <p:ext uri="{BB962C8B-B14F-4D97-AF65-F5344CB8AC3E}">
        <p14:creationId xmlns:p14="http://schemas.microsoft.com/office/powerpoint/2010/main" val="792141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03AFD-8669-04F7-D3B7-C77EB5FC7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493BA-92CB-28CB-9E4B-6A1F49282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CF5B9A-41AD-3D73-7795-37A8C54FA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E5140-C758-A54A-A161-BECFA0D83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502AD-18F7-41DA-8B0D-CB972561834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Updated 7/23/2025</a:t>
            </a:r>
          </a:p>
        </p:txBody>
      </p:sp>
    </p:spTree>
    <p:extLst>
      <p:ext uri="{BB962C8B-B14F-4D97-AF65-F5344CB8AC3E}">
        <p14:creationId xmlns:p14="http://schemas.microsoft.com/office/powerpoint/2010/main" val="1157904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3" y="8703"/>
            <a:ext cx="10487485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/>
        </p:nvCxnSpPr>
        <p:spPr>
          <a:xfrm>
            <a:off x="0" y="43322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/>
        </p:nvSpPr>
        <p:spPr>
          <a:xfrm rot="10800000">
            <a:off x="3738886" y="0"/>
            <a:ext cx="845311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/>
        </p:nvSpPr>
        <p:spPr>
          <a:xfrm>
            <a:off x="4059935" y="1353312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7069" y="4816658"/>
            <a:ext cx="7117627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7069" y="2013292"/>
            <a:ext cx="7117627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/>
        </p:nvSpPr>
        <p:spPr>
          <a:xfrm>
            <a:off x="8993895" y="5581127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9/16/2025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/>
        </p:nvSpPr>
        <p:spPr>
          <a:xfrm>
            <a:off x="7541015" y="6346944"/>
            <a:ext cx="404368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82845" y="5497523"/>
            <a:ext cx="2101851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A3355-D22F-6F45-8A3E-FA0954550D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7304" y="4782124"/>
            <a:ext cx="2583915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2450239" y="8703"/>
            <a:ext cx="10487485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5"/>
            <a:ext cx="9659812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6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6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01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/>
        </p:nvSpPr>
        <p:spPr>
          <a:xfrm rot="10800000">
            <a:off x="143837" y="1213297"/>
            <a:ext cx="12048163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/>
        </p:nvSpPr>
        <p:spPr>
          <a:xfrm rot="16200000">
            <a:off x="-790557" y="2136105"/>
            <a:ext cx="4730276" cy="316775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/>
        </p:nvCxnSpPr>
        <p:spPr>
          <a:xfrm>
            <a:off x="0" y="1135171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/>
        </p:nvSpPr>
        <p:spPr>
          <a:xfrm>
            <a:off x="-9296" y="619784"/>
            <a:ext cx="619419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E2C4109-3FBE-8043-A073-525018E17D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33791" y="2463225"/>
            <a:ext cx="6194199" cy="2513509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639" y="619785"/>
            <a:ext cx="5697364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1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3338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65251" t="72882" r="4195" b="15218"/>
          <a:stretch/>
        </p:blipFill>
        <p:spPr>
          <a:xfrm>
            <a:off x="2366382" y="6400800"/>
            <a:ext cx="187888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538A9C8-5D80-A543-B507-4EF7BA77E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-22794" t="72968" r="66395" b="15218"/>
          <a:stretch/>
        </p:blipFill>
        <p:spPr>
          <a:xfrm>
            <a:off x="8723683" y="6404128"/>
            <a:ext cx="3468317" cy="4538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A052AD-2FE2-F045-B8CE-25B07FA93A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-203" t="72882" r="4139" b="15302"/>
          <a:stretch/>
        </p:blipFill>
        <p:spPr>
          <a:xfrm>
            <a:off x="4224098" y="6400794"/>
            <a:ext cx="5907497" cy="45387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65" y="365130"/>
            <a:ext cx="11434763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/>
        </p:nvSpPr>
        <p:spPr>
          <a:xfrm rot="10800000" flipH="1">
            <a:off x="0" y="6400804"/>
            <a:ext cx="7817963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44763CA-0C0A-7747-AFAF-86178ED72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58F34-BEF1-4C4D-A3C5-870190B6E6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3043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AAFA7A7-2EAF-5042-B173-D39F940D1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229" t="5946" r="4395" b="18883"/>
          <a:stretch/>
        </p:blipFill>
        <p:spPr>
          <a:xfrm>
            <a:off x="1975489" y="1093789"/>
            <a:ext cx="9857740" cy="48545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623C15-84C5-9F48-BB49-277312AE526A}"/>
              </a:ext>
            </a:extLst>
          </p:cNvPr>
          <p:cNvSpPr/>
          <p:nvPr/>
        </p:nvSpPr>
        <p:spPr>
          <a:xfrm>
            <a:off x="398466" y="791496"/>
            <a:ext cx="10078148" cy="5168203"/>
          </a:xfrm>
          <a:prstGeom prst="rect">
            <a:avLst/>
          </a:prstGeom>
          <a:gradFill>
            <a:gsLst>
              <a:gs pos="4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65" y="365130"/>
            <a:ext cx="11434763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15D4E6-E8A6-C148-8BD9-2ACF4496BE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4A49B77-B966-4D41-985D-DE71510D5E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3" y="1103011"/>
            <a:ext cx="8355399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1C7D402-6266-2446-9816-8CD27602AEF1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46911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81959179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2395FA-7EFA-364A-8A09-6E0693FC6F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81492457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5111" y="1096501"/>
            <a:ext cx="5658260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8636" y="1096501"/>
            <a:ext cx="5618256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516DD9-B644-7B48-8D5C-21D9ACF484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04A2C4C-ECCD-9B42-81E5-D4D37A48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47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5111" y="1096501"/>
            <a:ext cx="5658260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8636" y="1096501"/>
            <a:ext cx="5618256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75B18-EB3A-A241-8F88-3A2A05BA67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C03737-8812-964D-AEF7-22E7DB72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492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86447" y="1096509"/>
            <a:ext cx="3659112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42" y="1096501"/>
            <a:ext cx="3659111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74259" y="1096501"/>
            <a:ext cx="365911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18B2CE2-9890-214F-BD3D-0F5A8EFD43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89275783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86447" y="1096509"/>
            <a:ext cx="3659112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42" y="1096501"/>
            <a:ext cx="3659111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74259" y="1096501"/>
            <a:ext cx="365911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67D2C26-1A91-E342-98FB-0A1548BAA8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77294261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739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8639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02671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6705" y="1096509"/>
            <a:ext cx="2682627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F31A8-3F57-0B48-9528-493009C577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89005067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7A23-E79A-BF40-A06C-B223D0F3D0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739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8639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02671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6705" y="1096509"/>
            <a:ext cx="2682627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4990180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35" y="1107965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6187" y="1107965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635" y="3610533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86187" y="3610533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B4D5E6-8689-8D43-9836-BA7DB3D17D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26539931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35" y="1107965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6187" y="1107965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635" y="3610533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86187" y="3610533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2221B54-2DD0-0E41-A221-19BB8D54CC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13865298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oid 4">
            <a:extLst>
              <a:ext uri="{FF2B5EF4-FFF2-40B4-BE49-F238E27FC236}">
                <a16:creationId xmlns:a16="http://schemas.microsoft.com/office/drawing/2014/main" id="{1076CF08-80CB-D640-AAAC-7EF9032BA001}"/>
              </a:ext>
            </a:extLst>
          </p:cNvPr>
          <p:cNvSpPr/>
          <p:nvPr/>
        </p:nvSpPr>
        <p:spPr>
          <a:xfrm>
            <a:off x="5759122" y="-11470"/>
            <a:ext cx="6435057" cy="6880940"/>
          </a:xfrm>
          <a:custGeom>
            <a:avLst/>
            <a:gdLst>
              <a:gd name="connsiteX0" fmla="*/ 0 w 5149516"/>
              <a:gd name="connsiteY0" fmla="*/ 6848856 h 6848856"/>
              <a:gd name="connsiteX1" fmla="*/ 1287379 w 5149516"/>
              <a:gd name="connsiteY1" fmla="*/ 0 h 6848856"/>
              <a:gd name="connsiteX2" fmla="*/ 3862137 w 5149516"/>
              <a:gd name="connsiteY2" fmla="*/ 0 h 6848856"/>
              <a:gd name="connsiteX3" fmla="*/ 5149516 w 5149516"/>
              <a:gd name="connsiteY3" fmla="*/ 6848856 h 6848856"/>
              <a:gd name="connsiteX4" fmla="*/ 0 w 5149516"/>
              <a:gd name="connsiteY4" fmla="*/ 6848856 h 6848856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3874168 w 5161547"/>
              <a:gd name="connsiteY2" fmla="*/ 16042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4403558 w 5161547"/>
              <a:gd name="connsiteY2" fmla="*/ 32084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5 w 7170826"/>
              <a:gd name="connsiteY0" fmla="*/ 6880940 h 6880940"/>
              <a:gd name="connsiteX1" fmla="*/ 2009279 w 7170826"/>
              <a:gd name="connsiteY1" fmla="*/ 0 h 6880940"/>
              <a:gd name="connsiteX2" fmla="*/ 6412837 w 7170826"/>
              <a:gd name="connsiteY2" fmla="*/ 32084 h 6880940"/>
              <a:gd name="connsiteX3" fmla="*/ 7170826 w 7170826"/>
              <a:gd name="connsiteY3" fmla="*/ 6864898 h 6880940"/>
              <a:gd name="connsiteX4" fmla="*/ 5 w 7170826"/>
              <a:gd name="connsiteY4" fmla="*/ 6880940 h 6880940"/>
              <a:gd name="connsiteX0" fmla="*/ 5 w 6412837"/>
              <a:gd name="connsiteY0" fmla="*/ 6880940 h 6880940"/>
              <a:gd name="connsiteX1" fmla="*/ 2009279 w 6412837"/>
              <a:gd name="connsiteY1" fmla="*/ 0 h 6880940"/>
              <a:gd name="connsiteX2" fmla="*/ 6412837 w 6412837"/>
              <a:gd name="connsiteY2" fmla="*/ 32084 h 6880940"/>
              <a:gd name="connsiteX3" fmla="*/ 5037226 w 6412837"/>
              <a:gd name="connsiteY3" fmla="*/ 6848856 h 6880940"/>
              <a:gd name="connsiteX4" fmla="*/ 5 w 6412837"/>
              <a:gd name="connsiteY4" fmla="*/ 6880940 h 6880940"/>
              <a:gd name="connsiteX0" fmla="*/ 5 w 6432889"/>
              <a:gd name="connsiteY0" fmla="*/ 6880940 h 6880940"/>
              <a:gd name="connsiteX1" fmla="*/ 2009279 w 6432889"/>
              <a:gd name="connsiteY1" fmla="*/ 0 h 6880940"/>
              <a:gd name="connsiteX2" fmla="*/ 6412837 w 6432889"/>
              <a:gd name="connsiteY2" fmla="*/ 32084 h 6880940"/>
              <a:gd name="connsiteX3" fmla="*/ 6432889 w 6432889"/>
              <a:gd name="connsiteY3" fmla="*/ 6880940 h 6880940"/>
              <a:gd name="connsiteX4" fmla="*/ 5 w 6432889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5057"/>
              <a:gd name="connsiteY0" fmla="*/ 6880940 h 6880940"/>
              <a:gd name="connsiteX1" fmla="*/ 2009274 w 6435057"/>
              <a:gd name="connsiteY1" fmla="*/ 0 h 6880940"/>
              <a:gd name="connsiteX2" fmla="*/ 6435057 w 6435057"/>
              <a:gd name="connsiteY2" fmla="*/ 3509 h 6880940"/>
              <a:gd name="connsiteX3" fmla="*/ 6432884 w 6435057"/>
              <a:gd name="connsiteY3" fmla="*/ 6880940 h 6880940"/>
              <a:gd name="connsiteX4" fmla="*/ 0 w 6435057"/>
              <a:gd name="connsiteY4" fmla="*/ 6880940 h 68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057" h="6880940">
                <a:moveTo>
                  <a:pt x="0" y="6880940"/>
                </a:moveTo>
                <a:cubicBezTo>
                  <a:pt x="1632284" y="1111504"/>
                  <a:pt x="1259305" y="2593099"/>
                  <a:pt x="2009274" y="0"/>
                </a:cubicBezTo>
                <a:lnTo>
                  <a:pt x="6435057" y="3509"/>
                </a:lnTo>
                <a:cubicBezTo>
                  <a:pt x="6434333" y="2295986"/>
                  <a:pt x="6433608" y="4588463"/>
                  <a:pt x="6432884" y="6880940"/>
                </a:cubicBezTo>
                <a:lnTo>
                  <a:pt x="0" y="68809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16666-014C-234E-A811-AA7F3F2DE2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33919" r="7778"/>
          <a:stretch/>
        </p:blipFill>
        <p:spPr>
          <a:xfrm>
            <a:off x="5694095" y="22942"/>
            <a:ext cx="6497911" cy="6857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793876" y="6400800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636" y="1104050"/>
            <a:ext cx="6637637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817287" y="1103018"/>
            <a:ext cx="3892948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2AEC50-A6A3-FA46-9202-E1D06831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9" y="365130"/>
            <a:ext cx="698768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187A6A-1AF4-9549-90E3-345BAE6F81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59445058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98637" y="1103011"/>
            <a:ext cx="11434739" cy="4771690"/>
          </a:xfrm>
        </p:spPr>
        <p:txBody>
          <a:bodyPr lIns="91440" tIns="91440" rIns="91440" bIns="91440"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E69B9-B819-1745-8A7F-3FFD4C6E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F398918-2235-2848-BA9E-EFD1499DC3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05444961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BAAB4-A739-F747-8E6C-9292F41DA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D104768-1004-6D44-881B-710927267D4A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00329766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061F96-40C4-E741-8071-BEF3D13B03DC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8392B-B76E-4948-870F-50A5F2DE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19F56C-F3A1-7B4B-9D84-BCAADD2D2C1A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ACF8DD-A154-A24B-BA77-C901AE04FC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7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4832EB-3006-EB43-B27D-25E41CF23D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2450239" y="0"/>
            <a:ext cx="10487485" cy="4171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/>
        </p:nvSpPr>
        <p:spPr>
          <a:xfrm>
            <a:off x="7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/>
        </p:nvSpPr>
        <p:spPr>
          <a:xfrm>
            <a:off x="-1" y="1353312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" y="2699092"/>
            <a:ext cx="8132063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69910B-3BD0-1C46-9353-2CB663892F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70069" y="4782124"/>
            <a:ext cx="2583915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24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10561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857906"/>
      </p:ext>
    </p:extLst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1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6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46276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1" indent="0" algn="ctr">
              <a:buNone/>
              <a:defRPr sz="2000"/>
            </a:lvl2pPr>
            <a:lvl3pPr marL="914422" indent="0" algn="ctr">
              <a:buNone/>
              <a:defRPr sz="1800"/>
            </a:lvl3pPr>
            <a:lvl4pPr marL="1371633" indent="0" algn="ctr">
              <a:buNone/>
              <a:defRPr sz="1600"/>
            </a:lvl4pPr>
            <a:lvl5pPr marL="1828844" indent="0" algn="ctr">
              <a:buNone/>
              <a:defRPr sz="1600"/>
            </a:lvl5pPr>
            <a:lvl6pPr marL="2286055" indent="0" algn="ctr">
              <a:buNone/>
              <a:defRPr sz="1600"/>
            </a:lvl6pPr>
            <a:lvl7pPr marL="2743266" indent="0" algn="ctr">
              <a:buNone/>
              <a:defRPr sz="1600"/>
            </a:lvl7pPr>
            <a:lvl8pPr marL="3200476" indent="0" algn="ctr">
              <a:buNone/>
              <a:defRPr sz="1600"/>
            </a:lvl8pPr>
            <a:lvl9pPr marL="3657687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601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0CB142-05C5-EF4F-B14A-3B786238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3751" t="18608" r="168" b="15536"/>
          <a:stretch/>
        </p:blipFill>
        <p:spPr>
          <a:xfrm>
            <a:off x="4743895" y="1"/>
            <a:ext cx="7448104" cy="4253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1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3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699092"/>
            <a:ext cx="8132062" cy="2228508"/>
          </a:xfrm>
        </p:spPr>
        <p:txBody>
          <a:bodyPr anchor="ctr">
            <a:noAutofit/>
          </a:bodyPr>
          <a:lstStyle>
            <a:lvl1pPr algn="ctr">
              <a:defRPr sz="6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357601-BDB8-FB43-A101-AB3DAEF3F0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21971" y="4830682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240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4" y="4777981"/>
            <a:ext cx="9659812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3817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2619109"/>
      </p:ext>
    </p:extLst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3" y="6152828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2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6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643140"/>
      </p:ext>
    </p:extLst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5" y="0"/>
            <a:ext cx="6317675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15498"/>
          </a:xfrm>
        </p:spPr>
        <p:txBody>
          <a:bodyPr>
            <a:spAutoFit/>
          </a:bodyPr>
          <a:lstStyle>
            <a:lvl1pPr marL="0" indent="0" algn="l">
              <a:buNone/>
              <a:defRPr sz="15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1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1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3600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3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/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7"/>
            <a:ext cx="11434739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7" y="6244703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4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446692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fld id="{D128FDEE-FB7F-C64B-ADA7-09DC86BF5A83}" type="datetime1">
              <a:rPr lang="en-US"/>
              <a:pPr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3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815" r:id="rId3"/>
    <p:sldLayoutId id="2147483795" r:id="rId4"/>
    <p:sldLayoutId id="2147483811" r:id="rId5"/>
    <p:sldLayoutId id="2147483731" r:id="rId6"/>
    <p:sldLayoutId id="2147483805" r:id="rId7"/>
    <p:sldLayoutId id="2147483804" r:id="rId8"/>
    <p:sldLayoutId id="2147483812" r:id="rId9"/>
    <p:sldLayoutId id="2147483813" r:id="rId10"/>
    <p:sldLayoutId id="2147483807" r:id="rId11"/>
    <p:sldLayoutId id="2147483801" r:id="rId12"/>
    <p:sldLayoutId id="2147483808" r:id="rId13"/>
    <p:sldLayoutId id="2147483802" r:id="rId14"/>
    <p:sldLayoutId id="2147483809" r:id="rId15"/>
    <p:sldLayoutId id="2147483803" r:id="rId16"/>
    <p:sldLayoutId id="2147483755" r:id="rId17"/>
    <p:sldLayoutId id="2147483758" r:id="rId18"/>
    <p:sldLayoutId id="2147483757" r:id="rId19"/>
    <p:sldLayoutId id="2147483756" r:id="rId20"/>
    <p:sldLayoutId id="2147483814" r:id="rId21"/>
  </p:sldLayoutIdLst>
  <p:hf hdr="0" ftr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6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3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76B14D-6B13-422F-A89F-6EA69781A2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76B14D-6B13-422F-A89F-6EA69781A2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7702F7-11DE-4ED8-AC29-D246454B0813}" type="datetime1">
              <a:rPr lang="en-US"/>
              <a:pPr>
                <a:defRPr/>
              </a:pPr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9" r:id="rId1"/>
    <p:sldLayoutId id="2147483662" r:id="rId2"/>
    <p:sldLayoutId id="2147483680" r:id="rId3"/>
    <p:sldLayoutId id="2147483678" r:id="rId4"/>
    <p:sldLayoutId id="2147485880" r:id="rId5"/>
    <p:sldLayoutId id="2147485885" r:id="rId6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8FDEE-FB7F-C64B-ADA7-09DC86BF5A83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9/16/2025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6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1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D128FDEE-FB7F-C64B-ADA7-09DC86BF5A83}" type="datetime1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9/16/2025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92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6" r:id="rId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05740" indent="-205740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41148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STIXGeneral-Regular" pitchFamily="2" charset="2"/>
        <a:buChar char="⎯"/>
        <a:tabLst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61722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05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82296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Courier New" panose="02070309020205020404" pitchFamily="49" charset="0"/>
        <a:buChar char="o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02870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Wingdings" pitchFamily="2" charset="2"/>
        <a:buChar char="ü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earepodsintranet.pods.com/corporate-operations-equipment-maintenance/" TargetMode="External"/><Relationship Id="rId2" Type="http://schemas.openxmlformats.org/officeDocument/2006/relationships/hyperlink" Target="mailto:fleet.mailboxes@hyster-yale.com" TargetMode="Externa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0BF7E8-8B5B-441F-B722-5AAE2D56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03143" y="1752600"/>
            <a:ext cx="7325795" cy="2228508"/>
          </a:xfrm>
        </p:spPr>
        <p:txBody>
          <a:bodyPr/>
          <a:lstStyle/>
          <a:p>
            <a:r>
              <a:rPr lang="en-US" dirty="0"/>
              <a:t>Forklift Service Request Process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DDB3CC-B182-E897-10F3-93401D3E3DCF}"/>
              </a:ext>
            </a:extLst>
          </p:cNvPr>
          <p:cNvSpPr txBox="1">
            <a:spLocks/>
          </p:cNvSpPr>
          <p:nvPr/>
        </p:nvSpPr>
        <p:spPr>
          <a:xfrm>
            <a:off x="4403143" y="3649331"/>
            <a:ext cx="6514967" cy="416483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>
            <a:lvl1pPr marL="0" indent="0" algn="l" defTabSz="685732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None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  <a:lvl2pPr marL="342866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TIXGeneral-Regular" pitchFamily="2" charset="2"/>
              <a:buNone/>
              <a:tabLst/>
              <a:defRPr sz="15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2pPr>
            <a:lvl3pPr marL="685732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3pPr>
            <a:lvl4pPr marL="1028598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4pPr>
            <a:lvl5pPr marL="1371464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5pPr>
            <a:lvl6pPr marL="1714331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95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0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26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Brannon Hufstetler – Dir. Capacity Planning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5DE6CD-AB2F-4154-ADD8-23F093754427}"/>
              </a:ext>
            </a:extLst>
          </p:cNvPr>
          <p:cNvSpPr/>
          <p:nvPr/>
        </p:nvSpPr>
        <p:spPr>
          <a:xfrm>
            <a:off x="498764" y="4701309"/>
            <a:ext cx="2927927" cy="951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red and white sign with black text&#10;&#10;Description automatically generated">
            <a:extLst>
              <a:ext uri="{FF2B5EF4-FFF2-40B4-BE49-F238E27FC236}">
                <a16:creationId xmlns:a16="http://schemas.microsoft.com/office/drawing/2014/main" id="{C5172649-E5AC-4756-BF8E-16511990C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96" y="4876172"/>
            <a:ext cx="2576661" cy="94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45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678ECD-5671-EB33-3B34-6A4932BC8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3" y="6152828"/>
            <a:ext cx="426621" cy="38247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3BD6AFC-2668-8C48-A8FC-4E54F232CC34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13ED35-2C0C-DBBB-E5BA-B3B5B4611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276045"/>
            <a:ext cx="11434738" cy="440332"/>
          </a:xfrm>
        </p:spPr>
        <p:txBody>
          <a:bodyPr anchor="t">
            <a:normAutofit fontScale="90000"/>
          </a:bodyPr>
          <a:lstStyle/>
          <a:p>
            <a:r>
              <a:rPr lang="en-US" sz="2700" dirty="0"/>
              <a:t>Forklift Service Request Process</a:t>
            </a:r>
            <a:br>
              <a:rPr lang="en-US" dirty="0">
                <a:solidFill>
                  <a:srgbClr val="007DB8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D3D353-4607-4DFB-A340-CB3AA0727E6F}"/>
              </a:ext>
            </a:extLst>
          </p:cNvPr>
          <p:cNvSpPr txBox="1"/>
          <p:nvPr/>
        </p:nvSpPr>
        <p:spPr>
          <a:xfrm>
            <a:off x="340458" y="1116685"/>
            <a:ext cx="10509250" cy="177071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l">
              <a:buClr>
                <a:srgbClr val="007DB8"/>
              </a:buClr>
            </a:pPr>
            <a:r>
              <a:rPr lang="en-US" sz="1600" b="1" dirty="0"/>
              <a:t>ALL Maintenance Request (except tires)</a:t>
            </a:r>
            <a:endParaRPr lang="en-US" sz="1600" b="1" dirty="0">
              <a:solidFill>
                <a:srgbClr val="007DB8"/>
              </a:solidFill>
            </a:endParaRPr>
          </a:p>
          <a:p>
            <a:pPr marL="342900" indent="-34290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Email </a:t>
            </a:r>
            <a:r>
              <a:rPr lang="en-US" sz="1600" dirty="0">
                <a:hlinkClick r:id="rId2"/>
              </a:rPr>
              <a:t>fleet.mailboxes@hyster-yale.com</a:t>
            </a:r>
            <a:r>
              <a:rPr lang="en-US" sz="1600" dirty="0"/>
              <a:t> – This is HYG’s Central Dispatching Team</a:t>
            </a:r>
          </a:p>
          <a:p>
            <a:pPr marL="800100" lvl="1" indent="-34290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Forklift Serial# in Subject Line (Not Asset#)</a:t>
            </a:r>
          </a:p>
          <a:p>
            <a:pPr marL="800100" lvl="1" indent="-34290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Explain in detail the reason why you are requesting service</a:t>
            </a:r>
          </a:p>
          <a:p>
            <a:pPr marL="800100" lvl="1" indent="-34290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HYG Dispatchers will respond with a WO# and ask the local vendor to schedule a mechanic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BECA7D-B101-4405-8E1B-457D9D2DE1CA}"/>
              </a:ext>
            </a:extLst>
          </p:cNvPr>
          <p:cNvSpPr txBox="1"/>
          <p:nvPr/>
        </p:nvSpPr>
        <p:spPr>
          <a:xfrm>
            <a:off x="340457" y="3133268"/>
            <a:ext cx="5775547" cy="27136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buClr>
                <a:srgbClr val="007DB8"/>
              </a:buClr>
            </a:pPr>
            <a:r>
              <a:rPr lang="en-US" sz="1600" b="1" dirty="0"/>
              <a:t>ALL Maintenance Request (except tires)</a:t>
            </a:r>
            <a:endParaRPr lang="en-US" sz="1600" b="1" dirty="0">
              <a:solidFill>
                <a:srgbClr val="007DB8"/>
              </a:solidFill>
            </a:endParaRPr>
          </a:p>
          <a:p>
            <a:pPr marL="285750" indent="-285750" algn="l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All Hyundai maintenance is handled directly with local dealership (no central dispatching team)</a:t>
            </a:r>
          </a:p>
          <a:p>
            <a:pPr marL="285750" indent="-285750" algn="l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Establish a relationship with the local service manager</a:t>
            </a:r>
          </a:p>
          <a:p>
            <a:pPr marL="285750" indent="-285750" algn="l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Hyundai Contacts are located on the Fleet Website in the Contact List for each Market (See Screenshot)</a:t>
            </a:r>
          </a:p>
          <a:p>
            <a:pPr marL="742950" lvl="1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Link: </a:t>
            </a:r>
            <a:r>
              <a:rPr lang="en-US" sz="1600" dirty="0">
                <a:hlinkClick r:id="rId3"/>
              </a:rPr>
              <a:t>https://wearepodsintranet.pods.com/corporate-operations-equipment-maintenance/</a:t>
            </a:r>
            <a:endParaRPr lang="en-US" sz="16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8EA469-539F-BF4E-B762-ECE5C2221C60}"/>
              </a:ext>
            </a:extLst>
          </p:cNvPr>
          <p:cNvCxnSpPr>
            <a:cxnSpLocks/>
          </p:cNvCxnSpPr>
          <p:nvPr/>
        </p:nvCxnSpPr>
        <p:spPr>
          <a:xfrm flipV="1">
            <a:off x="398636" y="2444020"/>
            <a:ext cx="11434738" cy="112194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DFA79FE-1359-705B-B638-BB4FF5DC3CB8}"/>
              </a:ext>
            </a:extLst>
          </p:cNvPr>
          <p:cNvSpPr txBox="1"/>
          <p:nvPr/>
        </p:nvSpPr>
        <p:spPr>
          <a:xfrm>
            <a:off x="340458" y="708414"/>
            <a:ext cx="5678034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000" b="1" u="sng" dirty="0">
                <a:solidFill>
                  <a:schemeClr val="accent5">
                    <a:lumMod val="75000"/>
                  </a:schemeClr>
                </a:solidFill>
              </a:rPr>
              <a:t>Yale &amp; Hyster Forklifts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099C4C-6197-8BF7-FA76-1E7B6FDE294B}"/>
              </a:ext>
            </a:extLst>
          </p:cNvPr>
          <p:cNvSpPr txBox="1"/>
          <p:nvPr/>
        </p:nvSpPr>
        <p:spPr>
          <a:xfrm>
            <a:off x="437971" y="2715251"/>
            <a:ext cx="5678034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2000" b="1" u="sng" dirty="0">
                <a:solidFill>
                  <a:srgbClr val="007DB8"/>
                </a:solidFill>
              </a:rPr>
              <a:t>Hyundai Forklifts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870697-583B-8866-A45C-405CC2FE2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826" y="2715251"/>
            <a:ext cx="5775548" cy="324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0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D74806-EA47-0629-EE21-2D4F1E40A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E85C05-2B00-76BF-5033-052ED98F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Forklift Tire Order Process							</a:t>
            </a:r>
            <a:r>
              <a:rPr lang="en-US" sz="1200" dirty="0"/>
              <a:t>Updated 7/23/25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E136D8-2F0B-5048-DF45-C8EDFD0962B8}"/>
              </a:ext>
            </a:extLst>
          </p:cNvPr>
          <p:cNvSpPr txBox="1"/>
          <p:nvPr/>
        </p:nvSpPr>
        <p:spPr>
          <a:xfrm>
            <a:off x="398636" y="1126610"/>
            <a:ext cx="11434738" cy="12618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1 –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Proper inspections of the tires are required.  Solid tires do not need to be replaced until they are within a half inch of the wear line.</a:t>
            </a:r>
          </a:p>
          <a:p>
            <a:pPr algn="l"/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(See Examples for drive/steer tires)</a:t>
            </a:r>
          </a:p>
        </p:txBody>
      </p:sp>
      <p:pic>
        <p:nvPicPr>
          <p:cNvPr id="6" name="Picture 5" descr="A close up of a tire">
            <a:extLst>
              <a:ext uri="{FF2B5EF4-FFF2-40B4-BE49-F238E27FC236}">
                <a16:creationId xmlns:a16="http://schemas.microsoft.com/office/drawing/2014/main" id="{46099F84-6DF3-1279-3877-C28706A5F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508" y="2987381"/>
            <a:ext cx="5737374" cy="3165448"/>
          </a:xfrm>
          <a:prstGeom prst="rect">
            <a:avLst/>
          </a:prstGeom>
        </p:spPr>
      </p:pic>
      <p:pic>
        <p:nvPicPr>
          <p:cNvPr id="9" name="Picture 8" descr="A close up of a tire&#10;&#10;AI-generated content may be incorrect.">
            <a:extLst>
              <a:ext uri="{FF2B5EF4-FFF2-40B4-BE49-F238E27FC236}">
                <a16:creationId xmlns:a16="http://schemas.microsoft.com/office/drawing/2014/main" id="{1FE5447A-9860-B3D0-0BF3-280D0E2D1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61" y="2987381"/>
            <a:ext cx="6031647" cy="316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4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D5E8F-D3A9-A790-01D1-4E7DDB64A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E3B6EC-D278-9810-08C7-C2B4A4E85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51873A-7F5E-3E58-B5FC-4BD12757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Forklift Tire Order Process							</a:t>
            </a:r>
            <a:r>
              <a:rPr lang="en-US" sz="1200" dirty="0"/>
              <a:t>Updated 7/23/25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772941-44A4-37C2-CFE1-89979D9873CB}"/>
              </a:ext>
            </a:extLst>
          </p:cNvPr>
          <p:cNvSpPr txBox="1"/>
          <p:nvPr/>
        </p:nvSpPr>
        <p:spPr>
          <a:xfrm>
            <a:off x="153880" y="1128346"/>
            <a:ext cx="5942120" cy="427809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2 – 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mail Brannon Hufstetler a picture of the data plate showing the tire size and Storage Center address.</a:t>
            </a:r>
          </a:p>
          <a:p>
            <a:pPr algn="l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will be copied on the quote and approval email chain.</a:t>
            </a:r>
          </a:p>
          <a:p>
            <a:pPr algn="l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Caution</a:t>
            </a:r>
          </a:p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not order tires through your forklift Vendor, we have a National Account with Continental Tire and they will handle installation and disposals of the old tires.</a:t>
            </a:r>
          </a:p>
        </p:txBody>
      </p:sp>
      <p:pic>
        <p:nvPicPr>
          <p:cNvPr id="5" name="Picture 4" descr="A label on a machine&#10;&#10;AI-generated content may be incorrect.">
            <a:extLst>
              <a:ext uri="{FF2B5EF4-FFF2-40B4-BE49-F238E27FC236}">
                <a16:creationId xmlns:a16="http://schemas.microsoft.com/office/drawing/2014/main" id="{92607493-6E8C-A3F4-519A-C5DD35889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812" y="1220232"/>
            <a:ext cx="5744308" cy="4308231"/>
          </a:xfrm>
          <a:prstGeom prst="rect">
            <a:avLst/>
          </a:prstGeom>
        </p:spPr>
      </p:pic>
      <p:sp>
        <p:nvSpPr>
          <p:cNvPr id="8" name="Explosion: 8 Points 7">
            <a:extLst>
              <a:ext uri="{FF2B5EF4-FFF2-40B4-BE49-F238E27FC236}">
                <a16:creationId xmlns:a16="http://schemas.microsoft.com/office/drawing/2014/main" id="{8AA8AE0D-A74F-3FE3-31B4-2D89ED38A122}"/>
              </a:ext>
            </a:extLst>
          </p:cNvPr>
          <p:cNvSpPr/>
          <p:nvPr/>
        </p:nvSpPr>
        <p:spPr>
          <a:xfrm>
            <a:off x="1622844" y="3552093"/>
            <a:ext cx="492472" cy="499374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plosion: 8 Points 8">
            <a:extLst>
              <a:ext uri="{FF2B5EF4-FFF2-40B4-BE49-F238E27FC236}">
                <a16:creationId xmlns:a16="http://schemas.microsoft.com/office/drawing/2014/main" id="{E676813E-9621-1E2D-CFF9-AAA1DCCE4D74}"/>
              </a:ext>
            </a:extLst>
          </p:cNvPr>
          <p:cNvSpPr/>
          <p:nvPr/>
        </p:nvSpPr>
        <p:spPr>
          <a:xfrm>
            <a:off x="4138297" y="3552093"/>
            <a:ext cx="492472" cy="499374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57DE1D-2495-8A67-E422-A8EEE40F8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635" y="5160560"/>
            <a:ext cx="2249554" cy="99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122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D242E-D73E-954B-35BD-A2FEFE96E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9C990F-3131-6799-30B9-BCCB42586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B6CDC4-09FF-788B-E82A-082CFC224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54756"/>
            <a:ext cx="11434738" cy="480131"/>
          </a:xfrm>
        </p:spPr>
        <p:txBody>
          <a:bodyPr/>
          <a:lstStyle/>
          <a:p>
            <a:r>
              <a:rPr lang="en-US" dirty="0"/>
              <a:t>Appendix										</a:t>
            </a:r>
            <a:r>
              <a:rPr lang="en-US" sz="1200" dirty="0"/>
              <a:t>Updated 7/23/25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078327-1F19-1781-1A63-D5DDB1E8B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30" y="491561"/>
            <a:ext cx="4450141" cy="57045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EA3188-1BC5-4E8A-E81B-426EC036A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819" y="597606"/>
            <a:ext cx="5593374" cy="23205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2F4772-1D5B-779C-0962-4C908CABA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4819" y="2918151"/>
            <a:ext cx="5593374" cy="327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437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ODS ppt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 ppt" id="{A33D2BCF-0C98-471D-9DD9-6EF539457372}" vid="{264B830F-A3C4-4C6B-B2DF-FD21AF7C0225}"/>
    </a:ext>
  </a:extLst>
</a:theme>
</file>

<file path=ppt/theme/theme2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3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4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5.xml><?xml version="1.0" encoding="utf-8"?>
<a:theme xmlns:a="http://schemas.openxmlformats.org/drawingml/2006/main" name="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6.xml><?xml version="1.0" encoding="utf-8"?>
<a:theme xmlns:a="http://schemas.openxmlformats.org/drawingml/2006/main" name="1_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0892447137284EA7F4324DE180FB1A" ma:contentTypeVersion="17" ma:contentTypeDescription="Create a new document." ma:contentTypeScope="" ma:versionID="266e53db46f9faaae9ef64f8c0578de1">
  <xsd:schema xmlns:xsd="http://www.w3.org/2001/XMLSchema" xmlns:xs="http://www.w3.org/2001/XMLSchema" xmlns:p="http://schemas.microsoft.com/office/2006/metadata/properties" xmlns:ns3="4f8eea87-1413-4e7b-8e0c-775b47c6d2a9" xmlns:ns4="530f48e7-2a41-4be9-9921-1cbd790d9095" targetNamespace="http://schemas.microsoft.com/office/2006/metadata/properties" ma:root="true" ma:fieldsID="c57a4ea21a365ad2da739d1875c05451" ns3:_="" ns4:_="">
    <xsd:import namespace="4f8eea87-1413-4e7b-8e0c-775b47c6d2a9"/>
    <xsd:import namespace="530f48e7-2a41-4be9-9921-1cbd790d909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eea87-1413-4e7b-8e0c-775b47c6d2a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f48e7-2a41-4be9-9921-1cbd790d9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0f48e7-2a41-4be9-9921-1cbd790d9095" xsi:nil="true"/>
  </documentManagement>
</p:properties>
</file>

<file path=customXml/itemProps1.xml><?xml version="1.0" encoding="utf-8"?>
<ds:datastoreItem xmlns:ds="http://schemas.openxmlformats.org/officeDocument/2006/customXml" ds:itemID="{D030BF50-E536-4E91-A16A-F66A370AA8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41D5D0-2CF6-4D94-B03A-C0E9EBEC31F0}">
  <ds:schemaRefs>
    <ds:schemaRef ds:uri="4f8eea87-1413-4e7b-8e0c-775b47c6d2a9"/>
    <ds:schemaRef ds:uri="530f48e7-2a41-4be9-9921-1cbd790d90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28D967E-E22C-49B7-B12A-4D9AD8A805A5}">
  <ds:schemaRefs>
    <ds:schemaRef ds:uri="4f8eea87-1413-4e7b-8e0c-775b47c6d2a9"/>
    <ds:schemaRef ds:uri="530f48e7-2a41-4be9-9921-1cbd790d909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2639</TotalTime>
  <Words>297</Words>
  <Application>Microsoft Office PowerPoint</Application>
  <PresentationFormat>Widescreen</PresentationFormat>
  <Paragraphs>37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Arial</vt:lpstr>
      <vt:lpstr>Calibri</vt:lpstr>
      <vt:lpstr>Courier New</vt:lpstr>
      <vt:lpstr>STIXGeneral-Regular</vt:lpstr>
      <vt:lpstr>System Font Regular</vt:lpstr>
      <vt:lpstr>Wingdings</vt:lpstr>
      <vt:lpstr>PODS ppt</vt:lpstr>
      <vt:lpstr>3_Office Theme</vt:lpstr>
      <vt:lpstr>3_Office Theme</vt:lpstr>
      <vt:lpstr>3_Office Theme</vt:lpstr>
      <vt:lpstr>PODS_PPT Template_Widescreen 0921</vt:lpstr>
      <vt:lpstr>1_PODS_PPT Template_Widescreen 0921</vt:lpstr>
      <vt:lpstr>think-cell Slide</vt:lpstr>
      <vt:lpstr>Forklift Service Request Process</vt:lpstr>
      <vt:lpstr>Forklift Service Request Process </vt:lpstr>
      <vt:lpstr>Forklift Tire Order Process       Updated 7/23/25</vt:lpstr>
      <vt:lpstr>Forklift Tire Order Process       Updated 7/23/25</vt:lpstr>
      <vt:lpstr>Appendix          Updated 7/23/25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Operations</dc:title>
  <dc:creator>Alexis</dc:creator>
  <cp:lastModifiedBy>Brannon Hufstetler</cp:lastModifiedBy>
  <cp:revision>97</cp:revision>
  <dcterms:created xsi:type="dcterms:W3CDTF">2024-01-09T21:19:47Z</dcterms:created>
  <dcterms:modified xsi:type="dcterms:W3CDTF">2025-09-16T21:07:39Z</dcterms:modified>
</cp:coreProperties>
</file>