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77" r:id="rId4"/>
    <p:sldId id="308" r:id="rId5"/>
    <p:sldId id="267" r:id="rId6"/>
    <p:sldId id="257" r:id="rId7"/>
    <p:sldId id="283" r:id="rId8"/>
    <p:sldId id="282" r:id="rId9"/>
    <p:sldId id="28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554"/>
    <a:srgbClr val="FFFFFF"/>
    <a:srgbClr val="00E700"/>
    <a:srgbClr val="002F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56" y="200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25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Case Study: Why UK Ports and Shipping Firm Chose Hyundai - Logistics ...">
            <a:extLst>
              <a:ext uri="{FF2B5EF4-FFF2-40B4-BE49-F238E27FC236}">
                <a16:creationId xmlns:a16="http://schemas.microsoft.com/office/drawing/2014/main" id="{4120B6DE-E090-EDC2-CA6F-057A288F392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8000"/>
                    </a14:imgEffect>
                    <a14:imgEffect>
                      <a14:brightnessContrast contrast="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2A804C-8FBD-D0E6-4DEA-B80C406519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949" y="4347255"/>
            <a:ext cx="6420851" cy="1117959"/>
          </a:xfrm>
        </p:spPr>
        <p:txBody>
          <a:bodyPr anchor="t">
            <a:normAutofit/>
          </a:bodyPr>
          <a:lstStyle>
            <a:lvl1pPr algn="l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B194DA-C99B-9AC8-CDC7-4AC2FDB238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1949" y="5589527"/>
            <a:ext cx="6420851" cy="534546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rgbClr val="00E7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F34006-055B-0472-ABE2-0D0FC4EB6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1335-0477-4A9E-93DD-6958A4EDEFBD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041A6-ADC9-DD6E-FEF4-02148F58F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3A604-30A0-BDBB-2731-D54473622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7884-8882-45AB-8C81-50668AE7089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315DF8-F5D1-B1DD-4A48-A4EF95C6A9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29600" y="-21396"/>
            <a:ext cx="3987114" cy="6903860"/>
          </a:xfrm>
          <a:prstGeom prst="rect">
            <a:avLst/>
          </a:prstGeom>
        </p:spPr>
      </p:pic>
      <p:pic>
        <p:nvPicPr>
          <p:cNvPr id="14" name="Picture 1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223ECB51-5E88-1812-07E6-A5180DA960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10" y="681455"/>
            <a:ext cx="3955103" cy="51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054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5D9B3-B312-317F-96BF-66A3508AD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7316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3079B-2221-926B-1E1D-FC64751C2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711954"/>
            <a:ext cx="8773160" cy="44862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C5C70-461A-0A9B-3D41-86ED2B960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1335-0477-4A9E-93DD-6958A4EDEFBD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5BE44-8593-7DB5-BD98-89DBE8F7C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45608B-E293-6E80-DD7C-D18EC99A9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7884-8882-45AB-8C81-50668AE70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245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rgbClr val="0025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714E7-7EEF-84CC-3348-7EB8FAE1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976956"/>
            <a:ext cx="8910291" cy="1585519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C8A2-10C9-8FC1-3F68-9B838C22D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1335-0477-4A9E-93DD-6958A4EDEFBD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C5488-D025-1E62-BEE6-FE9B8FF70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62724C-E4C3-9458-FD77-9FC18913B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7884-8882-45AB-8C81-50668AE7089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916E54-3F7E-79C0-A7FD-43872262EC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2462"/>
          <a:stretch/>
        </p:blipFill>
        <p:spPr>
          <a:xfrm>
            <a:off x="9355872" y="-9520"/>
            <a:ext cx="2836128" cy="6867520"/>
          </a:xfrm>
          <a:prstGeom prst="rect">
            <a:avLst/>
          </a:prstGeom>
        </p:spPr>
      </p:pic>
      <p:pic>
        <p:nvPicPr>
          <p:cNvPr id="9" name="Picture 8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40F438FA-0387-E6FF-637F-BF8EFF6366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79" y="5783260"/>
            <a:ext cx="3955103" cy="51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433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rgbClr val="0025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714E7-7EEF-84CC-3348-7EB8FAE1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8341"/>
            <a:ext cx="8901853" cy="1421588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C8A2-10C9-8FC1-3F68-9B838C22D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1335-0477-4A9E-93DD-6958A4EDEFBD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C5488-D025-1E62-BEE6-FE9B8FF70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62724C-E4C3-9458-FD77-9FC18913B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7884-8882-45AB-8C81-50668AE7089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916E54-3F7E-79C0-A7FD-43872262EC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2462"/>
          <a:stretch/>
        </p:blipFill>
        <p:spPr>
          <a:xfrm>
            <a:off x="9355872" y="-9520"/>
            <a:ext cx="2836128" cy="686752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1275E-441E-6F0A-6DE2-A272CF822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729928"/>
            <a:ext cx="8901852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410008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A1ED4-3778-349F-F13E-9D7B5D0BF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1FED5-D8FA-CF36-FC56-0AAA5CD035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28496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44EE8-3246-87BE-CF6B-69100EAF63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98432" y="1847850"/>
            <a:ext cx="4284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8C20B0-4251-CC1D-6EBC-D3EBECD8C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1335-0477-4A9E-93DD-6958A4EDEFBD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2A7E2-A8E5-8282-E49E-3F576178A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8455C-213D-4FFE-3FC4-578846333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7884-8882-45AB-8C81-50668AE70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741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7E5D4-820A-4930-CEB6-C9AA34C7C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734251" cy="1325563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82D1D6-15EB-1E6E-E00C-8CD11FC5D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1335-0477-4A9E-93DD-6958A4EDEFBD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B027F8-CD11-7ABB-91BE-969435F25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538B11-3AF8-1228-51C6-763FBC67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7884-8882-45AB-8C81-50668AE7089B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A484FA0-D84F-64D3-A14A-08148C904F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3" r="48817"/>
          <a:stretch/>
        </p:blipFill>
        <p:spPr>
          <a:xfrm>
            <a:off x="10191851" y="0"/>
            <a:ext cx="2040789" cy="690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163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bg>
      <p:bgPr>
        <a:solidFill>
          <a:srgbClr val="0025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714E7-7EEF-84CC-3348-7EB8FAE1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9605"/>
            <a:ext cx="9911316" cy="1400323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C8A2-10C9-8FC1-3F68-9B838C22D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1335-0477-4A9E-93DD-6958A4EDEFBD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C5488-D025-1E62-BEE6-FE9B8FF70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62724C-E4C3-9458-FD77-9FC18913B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7884-8882-45AB-8C81-50668AE7089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916E54-3F7E-79C0-A7FD-43872262EC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6363"/>
          <a:stretch/>
        </p:blipFill>
        <p:spPr>
          <a:xfrm>
            <a:off x="10185219" y="-9520"/>
            <a:ext cx="2006781" cy="686752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1275E-441E-6F0A-6DE2-A272CF822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9928"/>
            <a:ext cx="991131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88009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7E5D4-820A-4930-CEB6-C9AA34C7C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734251" cy="1325563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82D1D6-15EB-1E6E-E00C-8CD11FC5D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81335-0477-4A9E-93DD-6958A4EDEFBD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B027F8-CD11-7ABB-91BE-969435F25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538B11-3AF8-1228-51C6-763FBC67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7884-8882-45AB-8C81-50668AE7089B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A484FA0-D84F-64D3-A14A-08148C904F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3" r="48817"/>
          <a:stretch/>
        </p:blipFill>
        <p:spPr>
          <a:xfrm>
            <a:off x="10191851" y="0"/>
            <a:ext cx="2040789" cy="690386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D509D-65CB-7077-3111-B1FA4141B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1321"/>
            <a:ext cx="9734251" cy="41703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53344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6B5248-5FE5-401B-7A97-ECD85C0A7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731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FD519-D5C5-9130-5CEE-35CA22D65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87731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C2A92-0CF2-4FC1-042A-A29ABAB7BA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81335-0477-4A9E-93DD-6958A4EDEFBD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EBFA1-C984-2909-5ED3-6C0094511C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98E83-087B-4CB8-4F1B-1604B9436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97884-8882-45AB-8C81-50668AE7089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32399E-E2A2-AE27-C8BC-DEC705BADE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/>
          <a:srcRect l="-2" r="27750"/>
          <a:stretch/>
        </p:blipFill>
        <p:spPr>
          <a:xfrm>
            <a:off x="9329852" y="-21396"/>
            <a:ext cx="2880731" cy="690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17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52" r:id="rId5"/>
    <p:sldLayoutId id="2147483653" r:id="rId6"/>
    <p:sldLayoutId id="2147483660" r:id="rId7"/>
    <p:sldLayoutId id="214748365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all" baseline="0">
          <a:solidFill>
            <a:srgbClr val="002F8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24EC8-9D16-0375-BABC-A9EDFF6E91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Forklift filter kits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60640-8C99-7262-28AB-4B2DC2993B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March 2024</a:t>
            </a:r>
          </a:p>
        </p:txBody>
      </p:sp>
    </p:spTree>
    <p:extLst>
      <p:ext uri="{BB962C8B-B14F-4D97-AF65-F5344CB8AC3E}">
        <p14:creationId xmlns:p14="http://schemas.microsoft.com/office/powerpoint/2010/main" val="3833592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D130D083-B69A-B2CB-50A7-9E9F0544C8E7}"/>
              </a:ext>
            </a:extLst>
          </p:cNvPr>
          <p:cNvGrpSpPr/>
          <p:nvPr/>
        </p:nvGrpSpPr>
        <p:grpSpPr>
          <a:xfrm>
            <a:off x="6780832" y="-50120"/>
            <a:ext cx="4677491" cy="6190569"/>
            <a:chOff x="6780832" y="-50120"/>
            <a:chExt cx="4677491" cy="6190569"/>
          </a:xfrm>
        </p:grpSpPr>
        <p:sp>
          <p:nvSpPr>
            <p:cNvPr id="10" name="Triangle 9">
              <a:extLst>
                <a:ext uri="{FF2B5EF4-FFF2-40B4-BE49-F238E27FC236}">
                  <a16:creationId xmlns:a16="http://schemas.microsoft.com/office/drawing/2014/main" id="{2292043D-7FFD-25CA-C611-045563889706}"/>
                </a:ext>
              </a:extLst>
            </p:cNvPr>
            <p:cNvSpPr/>
            <p:nvPr/>
          </p:nvSpPr>
          <p:spPr>
            <a:xfrm rot="19794598">
              <a:off x="8260616" y="-50120"/>
              <a:ext cx="2569672" cy="5947125"/>
            </a:xfrm>
            <a:custGeom>
              <a:avLst/>
              <a:gdLst>
                <a:gd name="connsiteX0" fmla="*/ 0 w 924461"/>
                <a:gd name="connsiteY0" fmla="*/ 5994192 h 5994192"/>
                <a:gd name="connsiteX1" fmla="*/ 462231 w 924461"/>
                <a:gd name="connsiteY1" fmla="*/ 0 h 5994192"/>
                <a:gd name="connsiteX2" fmla="*/ 924461 w 924461"/>
                <a:gd name="connsiteY2" fmla="*/ 5994192 h 5994192"/>
                <a:gd name="connsiteX3" fmla="*/ 0 w 924461"/>
                <a:gd name="connsiteY3" fmla="*/ 5994192 h 5994192"/>
                <a:gd name="connsiteX0" fmla="*/ 0 w 924461"/>
                <a:gd name="connsiteY0" fmla="*/ 5952715 h 5952715"/>
                <a:gd name="connsiteX1" fmla="*/ 5 w 924461"/>
                <a:gd name="connsiteY1" fmla="*/ 0 h 5952715"/>
                <a:gd name="connsiteX2" fmla="*/ 924461 w 924461"/>
                <a:gd name="connsiteY2" fmla="*/ 5952715 h 5952715"/>
                <a:gd name="connsiteX3" fmla="*/ 0 w 924461"/>
                <a:gd name="connsiteY3" fmla="*/ 5952715 h 5952715"/>
                <a:gd name="connsiteX0" fmla="*/ 0 w 2560025"/>
                <a:gd name="connsiteY0" fmla="*/ 5952715 h 5952715"/>
                <a:gd name="connsiteX1" fmla="*/ 5 w 2560025"/>
                <a:gd name="connsiteY1" fmla="*/ 0 h 5952715"/>
                <a:gd name="connsiteX2" fmla="*/ 2560025 w 2560025"/>
                <a:gd name="connsiteY2" fmla="*/ 4464602 h 5952715"/>
                <a:gd name="connsiteX3" fmla="*/ 0 w 2560025"/>
                <a:gd name="connsiteY3" fmla="*/ 5952715 h 5952715"/>
                <a:gd name="connsiteX0" fmla="*/ 449508 w 2560021"/>
                <a:gd name="connsiteY0" fmla="*/ 5955423 h 5955423"/>
                <a:gd name="connsiteX1" fmla="*/ 1 w 2560021"/>
                <a:gd name="connsiteY1" fmla="*/ 0 h 5955423"/>
                <a:gd name="connsiteX2" fmla="*/ 2560021 w 2560021"/>
                <a:gd name="connsiteY2" fmla="*/ 4464602 h 5955423"/>
                <a:gd name="connsiteX3" fmla="*/ 449508 w 2560021"/>
                <a:gd name="connsiteY3" fmla="*/ 5955423 h 5955423"/>
                <a:gd name="connsiteX0" fmla="*/ 0 w 2569672"/>
                <a:gd name="connsiteY0" fmla="*/ 5947125 h 5947125"/>
                <a:gd name="connsiteX1" fmla="*/ 9652 w 2569672"/>
                <a:gd name="connsiteY1" fmla="*/ 0 h 5947125"/>
                <a:gd name="connsiteX2" fmla="*/ 2569672 w 2569672"/>
                <a:gd name="connsiteY2" fmla="*/ 4464602 h 5947125"/>
                <a:gd name="connsiteX3" fmla="*/ 0 w 2569672"/>
                <a:gd name="connsiteY3" fmla="*/ 5947125 h 5947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9672" h="5947125">
                  <a:moveTo>
                    <a:pt x="0" y="5947125"/>
                  </a:moveTo>
                  <a:cubicBezTo>
                    <a:pt x="2" y="3962887"/>
                    <a:pt x="9650" y="1984238"/>
                    <a:pt x="9652" y="0"/>
                  </a:cubicBezTo>
                  <a:lnTo>
                    <a:pt x="2569672" y="4464602"/>
                  </a:lnTo>
                  <a:lnTo>
                    <a:pt x="0" y="5947125"/>
                  </a:lnTo>
                  <a:close/>
                </a:path>
              </a:pathLst>
            </a:custGeom>
            <a:blipFill dpi="0" rotWithShape="0">
              <a:blip r:embed="rId2"/>
              <a:srcRect/>
              <a:tile tx="-1524000" ty="0" sx="35000" sy="35000" flip="none" algn="tl"/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4A3D47DE-D101-0C8A-8D63-917050A4038E}"/>
                </a:ext>
              </a:extLst>
            </p:cNvPr>
            <p:cNvSpPr/>
            <p:nvPr/>
          </p:nvSpPr>
          <p:spPr>
            <a:xfrm>
              <a:off x="6780832" y="3590538"/>
              <a:ext cx="2954183" cy="2549911"/>
            </a:xfrm>
            <a:prstGeom prst="triangle">
              <a:avLst/>
            </a:prstGeom>
            <a:blipFill dpi="0" rotWithShape="1">
              <a:blip r:embed="rId3"/>
              <a:srcRect/>
              <a:tile tx="-1016000" ty="-254000" sx="45000" sy="45000" flip="none" algn="tl"/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id="{CF987524-AA66-3491-BE21-CF36D4A06DA3}"/>
                </a:ext>
              </a:extLst>
            </p:cNvPr>
            <p:cNvSpPr/>
            <p:nvPr/>
          </p:nvSpPr>
          <p:spPr>
            <a:xfrm rot="10800000">
              <a:off x="6780832" y="717311"/>
              <a:ext cx="4677491" cy="2706113"/>
            </a:xfrm>
            <a:custGeom>
              <a:avLst/>
              <a:gdLst>
                <a:gd name="connsiteX0" fmla="*/ 0 w 3110300"/>
                <a:gd name="connsiteY0" fmla="*/ 2628054 h 2628054"/>
                <a:gd name="connsiteX1" fmla="*/ 1555150 w 3110300"/>
                <a:gd name="connsiteY1" fmla="*/ 0 h 2628054"/>
                <a:gd name="connsiteX2" fmla="*/ 3110300 w 3110300"/>
                <a:gd name="connsiteY2" fmla="*/ 2628054 h 2628054"/>
                <a:gd name="connsiteX3" fmla="*/ 0 w 3110300"/>
                <a:gd name="connsiteY3" fmla="*/ 2628054 h 2628054"/>
                <a:gd name="connsiteX0" fmla="*/ 1567191 w 4677491"/>
                <a:gd name="connsiteY0" fmla="*/ 2706113 h 2706113"/>
                <a:gd name="connsiteX1" fmla="*/ 0 w 4677491"/>
                <a:gd name="connsiteY1" fmla="*/ 0 h 2706113"/>
                <a:gd name="connsiteX2" fmla="*/ 4677491 w 4677491"/>
                <a:gd name="connsiteY2" fmla="*/ 2706113 h 2706113"/>
                <a:gd name="connsiteX3" fmla="*/ 1567191 w 4677491"/>
                <a:gd name="connsiteY3" fmla="*/ 2706113 h 2706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77491" h="2706113">
                  <a:moveTo>
                    <a:pt x="1567191" y="2706113"/>
                  </a:moveTo>
                  <a:lnTo>
                    <a:pt x="0" y="0"/>
                  </a:lnTo>
                  <a:lnTo>
                    <a:pt x="4677491" y="2706113"/>
                  </a:lnTo>
                  <a:lnTo>
                    <a:pt x="1567191" y="2706113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-266700" ty="-965200" sx="50000" sy="50000" flip="none" algn="tl"/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54DFC88-7C38-D90E-ABFA-E28BF39CDFB2}"/>
              </a:ext>
            </a:extLst>
          </p:cNvPr>
          <p:cNvSpPr txBox="1"/>
          <p:nvPr/>
        </p:nvSpPr>
        <p:spPr>
          <a:xfrm>
            <a:off x="152400" y="1933575"/>
            <a:ext cx="771390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Kits are based of service intervals in the Operators Manual.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kit comes with everything needed to perform the service.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Kits that end with “W” are wet kits and include all filters and fluids.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bulk kits are needed please contact your CSR to have kits built and shipped.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489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255F7-7BE9-5B73-E16F-B33E7EBB9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190DE6-7086-018D-9F3C-E6DD4ADC4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760" y="332730"/>
            <a:ext cx="2052046" cy="1633537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AE5FAF9-F318-B872-6E19-F66854539A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518719"/>
              </p:ext>
            </p:extLst>
          </p:nvPr>
        </p:nvGraphicFramePr>
        <p:xfrm>
          <a:off x="5519490" y="1966267"/>
          <a:ext cx="3856345" cy="4351344"/>
        </p:xfrm>
        <a:graphic>
          <a:graphicData uri="http://schemas.openxmlformats.org/drawingml/2006/table">
            <a:tbl>
              <a:tblPr/>
              <a:tblGrid>
                <a:gridCol w="2255055">
                  <a:extLst>
                    <a:ext uri="{9D8B030D-6E8A-4147-A177-3AD203B41FA5}">
                      <a16:colId xmlns:a16="http://schemas.microsoft.com/office/drawing/2014/main" val="1055022663"/>
                    </a:ext>
                  </a:extLst>
                </a:gridCol>
                <a:gridCol w="1082887">
                  <a:extLst>
                    <a:ext uri="{9D8B030D-6E8A-4147-A177-3AD203B41FA5}">
                      <a16:colId xmlns:a16="http://schemas.microsoft.com/office/drawing/2014/main" val="2867243347"/>
                    </a:ext>
                  </a:extLst>
                </a:gridCol>
                <a:gridCol w="518403">
                  <a:extLst>
                    <a:ext uri="{9D8B030D-6E8A-4147-A177-3AD203B41FA5}">
                      <a16:colId xmlns:a16="http://schemas.microsoft.com/office/drawing/2014/main" val="1286218638"/>
                    </a:ext>
                  </a:extLst>
                </a:gridCol>
              </a:tblGrid>
              <a:tr h="18130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 Hour Kit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520982"/>
                  </a:ext>
                </a:extLst>
              </a:tr>
              <a:tr h="18130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Kit Part Number: 50-80D9-1000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098426"/>
                  </a:ext>
                </a:extLst>
              </a:tr>
              <a:tr h="18130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Components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580934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 Number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QTY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7246196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Engine oil filter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1DFQ-60301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2917546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Pre-filter-fuel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11KA-71040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941132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Fuel filter-engine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1DFQ-60200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031499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O-Ring, Fuel filter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YUBP-05625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515074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Oil Tank Air Breather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31EE-02110-A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25757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Element Outer, Air Cleaner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1DFQ-20120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075002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Element Inner, Air Cleaner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1DFQ-20130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5578639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Transmission Oil Filter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</a:rPr>
                        <a:t>ZGAQ-02400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707050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Transmission Drain Plug O-Ring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</a:rPr>
                        <a:t>ZGAQ-01760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121113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Transmission Air Breather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</a:rPr>
                        <a:t>ZGAQ-00258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803103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Axle Air Breather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HF50-10140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972504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Axle Drain Plug O-Ring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S612-030001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722669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Pilot Line filter element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31E3-0018-A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876919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O-Ring, Pilot Line filter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31E3-00700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763774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Filter, Aircon- External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1EFQ-90441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915904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Filter, Aircon- Cabin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XKBU-00201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107763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Belt, Fan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YUBP-10729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329089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oil return filter 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904738400-A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432832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Gasket, Hydraulic oil tank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31FQ-30020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795344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Tank Drain Plug O-Ring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S631-014004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384526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E2C9E4E3-F465-CF9D-A05E-641D4813B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28" y="332730"/>
            <a:ext cx="2052046" cy="163353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FB049E0-16A7-11E7-1107-60B7447AA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225682"/>
              </p:ext>
            </p:extLst>
          </p:nvPr>
        </p:nvGraphicFramePr>
        <p:xfrm>
          <a:off x="568911" y="2352178"/>
          <a:ext cx="4254500" cy="2000250"/>
        </p:xfrm>
        <a:graphic>
          <a:graphicData uri="http://schemas.openxmlformats.org/drawingml/2006/table">
            <a:tbl>
              <a:tblPr/>
              <a:tblGrid>
                <a:gridCol w="2489741">
                  <a:extLst>
                    <a:ext uri="{9D8B030D-6E8A-4147-A177-3AD203B41FA5}">
                      <a16:colId xmlns:a16="http://schemas.microsoft.com/office/drawing/2014/main" val="2200625271"/>
                    </a:ext>
                  </a:extLst>
                </a:gridCol>
                <a:gridCol w="1192405">
                  <a:extLst>
                    <a:ext uri="{9D8B030D-6E8A-4147-A177-3AD203B41FA5}">
                      <a16:colId xmlns:a16="http://schemas.microsoft.com/office/drawing/2014/main" val="2158967149"/>
                    </a:ext>
                  </a:extLst>
                </a:gridCol>
                <a:gridCol w="572354">
                  <a:extLst>
                    <a:ext uri="{9D8B030D-6E8A-4147-A177-3AD203B41FA5}">
                      <a16:colId xmlns:a16="http://schemas.microsoft.com/office/drawing/2014/main" val="2635410791"/>
                    </a:ext>
                  </a:extLst>
                </a:gridCol>
              </a:tblGrid>
              <a:tr h="200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 Hour Kit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006904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Part Number: 50-80D9-0500W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74725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Components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58505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 Number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94317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Air breather element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31EE-02110-A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88053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Pre-filter-fuel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11KA-71040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74648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Fuel filter-engine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1DFQ-60200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27026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O-Ring, Fuel filter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YUBP-05625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9935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Engine oil filter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1DFQ-60301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87662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Xteer HD9000 15W40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KDHO-00035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044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315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CFFD4-D1F0-890A-F4A9-DC10FD12E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591A29E0-9476-169B-28C9-C153622000B3}"/>
              </a:ext>
            </a:extLst>
          </p:cNvPr>
          <p:cNvGrpSpPr/>
          <p:nvPr/>
        </p:nvGrpSpPr>
        <p:grpSpPr>
          <a:xfrm>
            <a:off x="6780832" y="-50120"/>
            <a:ext cx="4677491" cy="6190569"/>
            <a:chOff x="6780832" y="-50120"/>
            <a:chExt cx="4677491" cy="6190569"/>
          </a:xfrm>
        </p:grpSpPr>
        <p:sp>
          <p:nvSpPr>
            <p:cNvPr id="10" name="Triangle 9">
              <a:extLst>
                <a:ext uri="{FF2B5EF4-FFF2-40B4-BE49-F238E27FC236}">
                  <a16:creationId xmlns:a16="http://schemas.microsoft.com/office/drawing/2014/main" id="{7F506FBA-A58D-C780-5D25-A9F9FE077CB4}"/>
                </a:ext>
              </a:extLst>
            </p:cNvPr>
            <p:cNvSpPr/>
            <p:nvPr/>
          </p:nvSpPr>
          <p:spPr>
            <a:xfrm rot="19794598">
              <a:off x="8260616" y="-50120"/>
              <a:ext cx="2569672" cy="5947125"/>
            </a:xfrm>
            <a:custGeom>
              <a:avLst/>
              <a:gdLst>
                <a:gd name="connsiteX0" fmla="*/ 0 w 924461"/>
                <a:gd name="connsiteY0" fmla="*/ 5994192 h 5994192"/>
                <a:gd name="connsiteX1" fmla="*/ 462231 w 924461"/>
                <a:gd name="connsiteY1" fmla="*/ 0 h 5994192"/>
                <a:gd name="connsiteX2" fmla="*/ 924461 w 924461"/>
                <a:gd name="connsiteY2" fmla="*/ 5994192 h 5994192"/>
                <a:gd name="connsiteX3" fmla="*/ 0 w 924461"/>
                <a:gd name="connsiteY3" fmla="*/ 5994192 h 5994192"/>
                <a:gd name="connsiteX0" fmla="*/ 0 w 924461"/>
                <a:gd name="connsiteY0" fmla="*/ 5952715 h 5952715"/>
                <a:gd name="connsiteX1" fmla="*/ 5 w 924461"/>
                <a:gd name="connsiteY1" fmla="*/ 0 h 5952715"/>
                <a:gd name="connsiteX2" fmla="*/ 924461 w 924461"/>
                <a:gd name="connsiteY2" fmla="*/ 5952715 h 5952715"/>
                <a:gd name="connsiteX3" fmla="*/ 0 w 924461"/>
                <a:gd name="connsiteY3" fmla="*/ 5952715 h 5952715"/>
                <a:gd name="connsiteX0" fmla="*/ 0 w 2560025"/>
                <a:gd name="connsiteY0" fmla="*/ 5952715 h 5952715"/>
                <a:gd name="connsiteX1" fmla="*/ 5 w 2560025"/>
                <a:gd name="connsiteY1" fmla="*/ 0 h 5952715"/>
                <a:gd name="connsiteX2" fmla="*/ 2560025 w 2560025"/>
                <a:gd name="connsiteY2" fmla="*/ 4464602 h 5952715"/>
                <a:gd name="connsiteX3" fmla="*/ 0 w 2560025"/>
                <a:gd name="connsiteY3" fmla="*/ 5952715 h 5952715"/>
                <a:gd name="connsiteX0" fmla="*/ 449508 w 2560021"/>
                <a:gd name="connsiteY0" fmla="*/ 5955423 h 5955423"/>
                <a:gd name="connsiteX1" fmla="*/ 1 w 2560021"/>
                <a:gd name="connsiteY1" fmla="*/ 0 h 5955423"/>
                <a:gd name="connsiteX2" fmla="*/ 2560021 w 2560021"/>
                <a:gd name="connsiteY2" fmla="*/ 4464602 h 5955423"/>
                <a:gd name="connsiteX3" fmla="*/ 449508 w 2560021"/>
                <a:gd name="connsiteY3" fmla="*/ 5955423 h 5955423"/>
                <a:gd name="connsiteX0" fmla="*/ 0 w 2569672"/>
                <a:gd name="connsiteY0" fmla="*/ 5947125 h 5947125"/>
                <a:gd name="connsiteX1" fmla="*/ 9652 w 2569672"/>
                <a:gd name="connsiteY1" fmla="*/ 0 h 5947125"/>
                <a:gd name="connsiteX2" fmla="*/ 2569672 w 2569672"/>
                <a:gd name="connsiteY2" fmla="*/ 4464602 h 5947125"/>
                <a:gd name="connsiteX3" fmla="*/ 0 w 2569672"/>
                <a:gd name="connsiteY3" fmla="*/ 5947125 h 5947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9672" h="5947125">
                  <a:moveTo>
                    <a:pt x="0" y="5947125"/>
                  </a:moveTo>
                  <a:cubicBezTo>
                    <a:pt x="2" y="3962887"/>
                    <a:pt x="9650" y="1984238"/>
                    <a:pt x="9652" y="0"/>
                  </a:cubicBezTo>
                  <a:lnTo>
                    <a:pt x="2569672" y="4464602"/>
                  </a:lnTo>
                  <a:lnTo>
                    <a:pt x="0" y="5947125"/>
                  </a:lnTo>
                  <a:close/>
                </a:path>
              </a:pathLst>
            </a:custGeom>
            <a:blipFill dpi="0" rotWithShape="0">
              <a:blip r:embed="rId2"/>
              <a:srcRect/>
              <a:tile tx="-1524000" ty="0" sx="35000" sy="35000" flip="none" algn="tl"/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192625FF-96B3-60BD-3D6B-68242C5DC950}"/>
                </a:ext>
              </a:extLst>
            </p:cNvPr>
            <p:cNvSpPr/>
            <p:nvPr/>
          </p:nvSpPr>
          <p:spPr>
            <a:xfrm>
              <a:off x="6780832" y="3590538"/>
              <a:ext cx="2954183" cy="2549911"/>
            </a:xfrm>
            <a:prstGeom prst="triangle">
              <a:avLst/>
            </a:prstGeom>
            <a:blipFill dpi="0" rotWithShape="1">
              <a:blip r:embed="rId3"/>
              <a:srcRect/>
              <a:tile tx="-1016000" ty="-254000" sx="45000" sy="45000" flip="none" algn="tl"/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id="{8E9F7CFF-62BA-943C-8972-AFE66AAAD312}"/>
                </a:ext>
              </a:extLst>
            </p:cNvPr>
            <p:cNvSpPr/>
            <p:nvPr/>
          </p:nvSpPr>
          <p:spPr>
            <a:xfrm rot="10800000">
              <a:off x="6780832" y="717311"/>
              <a:ext cx="4677491" cy="2706113"/>
            </a:xfrm>
            <a:custGeom>
              <a:avLst/>
              <a:gdLst>
                <a:gd name="connsiteX0" fmla="*/ 0 w 3110300"/>
                <a:gd name="connsiteY0" fmla="*/ 2628054 h 2628054"/>
                <a:gd name="connsiteX1" fmla="*/ 1555150 w 3110300"/>
                <a:gd name="connsiteY1" fmla="*/ 0 h 2628054"/>
                <a:gd name="connsiteX2" fmla="*/ 3110300 w 3110300"/>
                <a:gd name="connsiteY2" fmla="*/ 2628054 h 2628054"/>
                <a:gd name="connsiteX3" fmla="*/ 0 w 3110300"/>
                <a:gd name="connsiteY3" fmla="*/ 2628054 h 2628054"/>
                <a:gd name="connsiteX0" fmla="*/ 1567191 w 4677491"/>
                <a:gd name="connsiteY0" fmla="*/ 2706113 h 2706113"/>
                <a:gd name="connsiteX1" fmla="*/ 0 w 4677491"/>
                <a:gd name="connsiteY1" fmla="*/ 0 h 2706113"/>
                <a:gd name="connsiteX2" fmla="*/ 4677491 w 4677491"/>
                <a:gd name="connsiteY2" fmla="*/ 2706113 h 2706113"/>
                <a:gd name="connsiteX3" fmla="*/ 1567191 w 4677491"/>
                <a:gd name="connsiteY3" fmla="*/ 2706113 h 2706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77491" h="2706113">
                  <a:moveTo>
                    <a:pt x="1567191" y="2706113"/>
                  </a:moveTo>
                  <a:lnTo>
                    <a:pt x="0" y="0"/>
                  </a:lnTo>
                  <a:lnTo>
                    <a:pt x="4677491" y="2706113"/>
                  </a:lnTo>
                  <a:lnTo>
                    <a:pt x="1567191" y="2706113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-266700" ty="-965200" sx="50000" sy="50000" flip="none" algn="tl"/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859508F-F1FC-EF25-422C-84119201E7B8}"/>
              </a:ext>
            </a:extLst>
          </p:cNvPr>
          <p:cNvSpPr txBox="1"/>
          <p:nvPr/>
        </p:nvSpPr>
        <p:spPr>
          <a:xfrm>
            <a:off x="152400" y="1933575"/>
            <a:ext cx="6480300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4000" b="1" dirty="0"/>
              <a:t>Logistics Lift Models – 30/110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604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C157C-08F8-0117-DE33-DBE9996C2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FCB694F-91AB-B8D2-7759-B56DB4DA4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379" y="146304"/>
            <a:ext cx="2711556" cy="2241004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5FAFD1B-B1A9-EB37-6418-A9E093A4A4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787303"/>
              </p:ext>
            </p:extLst>
          </p:nvPr>
        </p:nvGraphicFramePr>
        <p:xfrm>
          <a:off x="162687" y="2764219"/>
          <a:ext cx="4038601" cy="1600200"/>
        </p:xfrm>
        <a:graphic>
          <a:graphicData uri="http://schemas.openxmlformats.org/drawingml/2006/table">
            <a:tbl>
              <a:tblPr/>
              <a:tblGrid>
                <a:gridCol w="2275089">
                  <a:extLst>
                    <a:ext uri="{9D8B030D-6E8A-4147-A177-3AD203B41FA5}">
                      <a16:colId xmlns:a16="http://schemas.microsoft.com/office/drawing/2014/main" val="2137875173"/>
                    </a:ext>
                  </a:extLst>
                </a:gridCol>
                <a:gridCol w="1191562">
                  <a:extLst>
                    <a:ext uri="{9D8B030D-6E8A-4147-A177-3AD203B41FA5}">
                      <a16:colId xmlns:a16="http://schemas.microsoft.com/office/drawing/2014/main" val="2029974918"/>
                    </a:ext>
                  </a:extLst>
                </a:gridCol>
                <a:gridCol w="571950">
                  <a:extLst>
                    <a:ext uri="{9D8B030D-6E8A-4147-A177-3AD203B41FA5}">
                      <a16:colId xmlns:a16="http://schemas.microsoft.com/office/drawing/2014/main" val="3729619786"/>
                    </a:ext>
                  </a:extLst>
                </a:gridCol>
              </a:tblGrid>
              <a:tr h="200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 Hour Kit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58174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Part Number: 2233D35DA9-0500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276454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Components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58432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 Number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47422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Pre-filter-fuel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</a:rPr>
                        <a:t>XJBT-03088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98844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Fuel filter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XJBT-02391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613822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Engine oil filter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XJBR-00039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98555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Tank Breatther Filter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31EE-02110-A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8613587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D8514FB-A733-2503-3A38-679058499D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311213"/>
              </p:ext>
            </p:extLst>
          </p:nvPr>
        </p:nvGraphicFramePr>
        <p:xfrm>
          <a:off x="4706493" y="2763647"/>
          <a:ext cx="4038601" cy="1000125"/>
        </p:xfrm>
        <a:graphic>
          <a:graphicData uri="http://schemas.openxmlformats.org/drawingml/2006/table">
            <a:tbl>
              <a:tblPr/>
              <a:tblGrid>
                <a:gridCol w="2275089">
                  <a:extLst>
                    <a:ext uri="{9D8B030D-6E8A-4147-A177-3AD203B41FA5}">
                      <a16:colId xmlns:a16="http://schemas.microsoft.com/office/drawing/2014/main" val="271467545"/>
                    </a:ext>
                  </a:extLst>
                </a:gridCol>
                <a:gridCol w="1191562">
                  <a:extLst>
                    <a:ext uri="{9D8B030D-6E8A-4147-A177-3AD203B41FA5}">
                      <a16:colId xmlns:a16="http://schemas.microsoft.com/office/drawing/2014/main" val="313608437"/>
                    </a:ext>
                  </a:extLst>
                </a:gridCol>
                <a:gridCol w="571950">
                  <a:extLst>
                    <a:ext uri="{9D8B030D-6E8A-4147-A177-3AD203B41FA5}">
                      <a16:colId xmlns:a16="http://schemas.microsoft.com/office/drawing/2014/main" val="1066491820"/>
                    </a:ext>
                  </a:extLst>
                </a:gridCol>
              </a:tblGrid>
              <a:tr h="200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 Hour Kit (Harsh Conditions)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263831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Order PN 31EE-02110-A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712051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Components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07359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 Number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90401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Tank Breatther Filter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31EE-02110-A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143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6515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6891065-B50B-E242-C29F-828B1F507B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710789"/>
              </p:ext>
            </p:extLst>
          </p:nvPr>
        </p:nvGraphicFramePr>
        <p:xfrm>
          <a:off x="301479" y="2724226"/>
          <a:ext cx="4038601" cy="3619500"/>
        </p:xfrm>
        <a:graphic>
          <a:graphicData uri="http://schemas.openxmlformats.org/drawingml/2006/table">
            <a:tbl>
              <a:tblPr/>
              <a:tblGrid>
                <a:gridCol w="2275089">
                  <a:extLst>
                    <a:ext uri="{9D8B030D-6E8A-4147-A177-3AD203B41FA5}">
                      <a16:colId xmlns:a16="http://schemas.microsoft.com/office/drawing/2014/main" val="98410662"/>
                    </a:ext>
                  </a:extLst>
                </a:gridCol>
                <a:gridCol w="1191562">
                  <a:extLst>
                    <a:ext uri="{9D8B030D-6E8A-4147-A177-3AD203B41FA5}">
                      <a16:colId xmlns:a16="http://schemas.microsoft.com/office/drawing/2014/main" val="2469912824"/>
                    </a:ext>
                  </a:extLst>
                </a:gridCol>
                <a:gridCol w="571950">
                  <a:extLst>
                    <a:ext uri="{9D8B030D-6E8A-4147-A177-3AD203B41FA5}">
                      <a16:colId xmlns:a16="http://schemas.microsoft.com/office/drawing/2014/main" val="728918992"/>
                    </a:ext>
                  </a:extLst>
                </a:gridCol>
              </a:tblGrid>
              <a:tr h="1905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 Hour Kit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901581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Part Number: 2233D35DA9-2000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542822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Components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796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 Number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8175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Engine oil filter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XJBR-00039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229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Oil Separator Filter Element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XJBT-03224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8289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Fuel filter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XJBT-02391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0911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Pre-filter-fuel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</a:rPr>
                        <a:t>XJBT-03088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1868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Transmission Oil Filter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XKCF-01290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9961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Transmission Air Breather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</a:rPr>
                        <a:t>XKCF-01015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77670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Axle Air Breather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</a:rPr>
                        <a:t>XKCF-00502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7921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Element - Hyd. Oil Breather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31EE-02110-A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8391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Oil Suction Filter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J05071404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5539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Hydrualic Oil Tank Gasket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33HM-30100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9887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Oil Tank O-Rings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S631-014004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0531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Tank Drain O-Ring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S631-014004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7953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Belt, Fan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XJBT-03168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2369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Outer Air Cleaner Element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11HA-20220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7624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Inner Air Cleaner Element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11HA-20230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125234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8F0B907-DAF3-DB4E-8840-DC10E9341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478829"/>
              </p:ext>
            </p:extLst>
          </p:nvPr>
        </p:nvGraphicFramePr>
        <p:xfrm>
          <a:off x="5044440" y="2728024"/>
          <a:ext cx="4038601" cy="3200400"/>
        </p:xfrm>
        <a:graphic>
          <a:graphicData uri="http://schemas.openxmlformats.org/drawingml/2006/table">
            <a:tbl>
              <a:tblPr/>
              <a:tblGrid>
                <a:gridCol w="2275089">
                  <a:extLst>
                    <a:ext uri="{9D8B030D-6E8A-4147-A177-3AD203B41FA5}">
                      <a16:colId xmlns:a16="http://schemas.microsoft.com/office/drawing/2014/main" val="2165091493"/>
                    </a:ext>
                  </a:extLst>
                </a:gridCol>
                <a:gridCol w="1191562">
                  <a:extLst>
                    <a:ext uri="{9D8B030D-6E8A-4147-A177-3AD203B41FA5}">
                      <a16:colId xmlns:a16="http://schemas.microsoft.com/office/drawing/2014/main" val="3200530468"/>
                    </a:ext>
                  </a:extLst>
                </a:gridCol>
                <a:gridCol w="571950">
                  <a:extLst>
                    <a:ext uri="{9D8B030D-6E8A-4147-A177-3AD203B41FA5}">
                      <a16:colId xmlns:a16="http://schemas.microsoft.com/office/drawing/2014/main" val="597879195"/>
                    </a:ext>
                  </a:extLst>
                </a:gridCol>
              </a:tblGrid>
              <a:tr h="200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 Hour Kit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131893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Part Number: 2233D35DA9-1000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536961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Components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15694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 Number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129135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Engine oil filter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XJBR-00039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20214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Fuel filter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XJBT-02391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06562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Pre-filter-fuel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</a:rPr>
                        <a:t>XJBT-03088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9919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Transmission Oil Filter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XKCF-01290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85554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Transmission Air Breather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</a:rPr>
                        <a:t>XKCF-01015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20579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Axle Air Breather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</a:rPr>
                        <a:t>XKCF-00502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33987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Element - Hyd. Oil Breather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31EE-02110-A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51827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Oil Suction Filter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J05071404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80856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Hydrualic Oil Tank Gasket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33HM-30100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07154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Oil Tank O-Rings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S631-014004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66395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Tank Drain O-Ring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S631-014004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350931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Belt, Fan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XJBT-03168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772252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F4AA7EE2-A31D-81C6-0273-49CF01D5D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379" y="146304"/>
            <a:ext cx="2711556" cy="224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263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12EC8-E81B-8F11-4664-752A9DC5F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FA4D02-8FE4-1438-B852-849564CE3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508" y="192024"/>
            <a:ext cx="2597257" cy="2058733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82F5585-FEF8-0545-4609-93D40920AA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919742"/>
              </p:ext>
            </p:extLst>
          </p:nvPr>
        </p:nvGraphicFramePr>
        <p:xfrm>
          <a:off x="278320" y="3164618"/>
          <a:ext cx="4076700" cy="1600200"/>
        </p:xfrm>
        <a:graphic>
          <a:graphicData uri="http://schemas.openxmlformats.org/drawingml/2006/table">
            <a:tbl>
              <a:tblPr/>
              <a:tblGrid>
                <a:gridCol w="2314575">
                  <a:extLst>
                    <a:ext uri="{9D8B030D-6E8A-4147-A177-3AD203B41FA5}">
                      <a16:colId xmlns:a16="http://schemas.microsoft.com/office/drawing/2014/main" val="578571468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369587826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912193381"/>
                    </a:ext>
                  </a:extLst>
                </a:gridCol>
              </a:tblGrid>
              <a:tr h="200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 Hour Kit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750230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Part Number: 110-160D9-0500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436371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Components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38348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 Number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583533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Engine oil filter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11N8-70110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01596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Pre-filter-fuel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11KA-71040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142943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Fuel filter-engine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11Q7-71010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143897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Tank Air Breather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XKDP-00001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211374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7A7FE99-6AF1-E3D0-D468-09506A564C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524855"/>
              </p:ext>
            </p:extLst>
          </p:nvPr>
        </p:nvGraphicFramePr>
        <p:xfrm>
          <a:off x="5353240" y="3146330"/>
          <a:ext cx="4076700" cy="1600200"/>
        </p:xfrm>
        <a:graphic>
          <a:graphicData uri="http://schemas.openxmlformats.org/drawingml/2006/table">
            <a:tbl>
              <a:tblPr/>
              <a:tblGrid>
                <a:gridCol w="2314575">
                  <a:extLst>
                    <a:ext uri="{9D8B030D-6E8A-4147-A177-3AD203B41FA5}">
                      <a16:colId xmlns:a16="http://schemas.microsoft.com/office/drawing/2014/main" val="760009476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1293384339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1277606181"/>
                    </a:ext>
                  </a:extLst>
                </a:gridCol>
              </a:tblGrid>
              <a:tr h="200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500 Hour Kit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71333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Kit Part Number: 110-160D9-0500W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505202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Components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74864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 Number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13611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Pre-filter-fuel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11KA-71040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442522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Fuel filter-engine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11Q7-71010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91779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Engine oil filter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11N8-70110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557798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Xteer HD Ultra 15W40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KDHO-00035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7195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569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54821-CA50-32D3-68F3-126082172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315A15-F916-EF67-F05F-323361911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508" y="192024"/>
            <a:ext cx="2597257" cy="2058733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96555F8-F6DE-A7D3-1F75-478FBDB68B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899758"/>
              </p:ext>
            </p:extLst>
          </p:nvPr>
        </p:nvGraphicFramePr>
        <p:xfrm>
          <a:off x="266069" y="2401698"/>
          <a:ext cx="3680578" cy="4351335"/>
        </p:xfrm>
        <a:graphic>
          <a:graphicData uri="http://schemas.openxmlformats.org/drawingml/2006/table">
            <a:tbl>
              <a:tblPr/>
              <a:tblGrid>
                <a:gridCol w="2088048">
                  <a:extLst>
                    <a:ext uri="{9D8B030D-6E8A-4147-A177-3AD203B41FA5}">
                      <a16:colId xmlns:a16="http://schemas.microsoft.com/office/drawing/2014/main" val="3590481597"/>
                    </a:ext>
                  </a:extLst>
                </a:gridCol>
                <a:gridCol w="1076963">
                  <a:extLst>
                    <a:ext uri="{9D8B030D-6E8A-4147-A177-3AD203B41FA5}">
                      <a16:colId xmlns:a16="http://schemas.microsoft.com/office/drawing/2014/main" val="2136359908"/>
                    </a:ext>
                  </a:extLst>
                </a:gridCol>
                <a:gridCol w="515567">
                  <a:extLst>
                    <a:ext uri="{9D8B030D-6E8A-4147-A177-3AD203B41FA5}">
                      <a16:colId xmlns:a16="http://schemas.microsoft.com/office/drawing/2014/main" val="1733528852"/>
                    </a:ext>
                  </a:extLst>
                </a:gridCol>
              </a:tblGrid>
              <a:tr h="18058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1000 Hour Kit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735404"/>
                  </a:ext>
                </a:extLst>
              </a:tr>
              <a:tr h="37837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Part Number: 110-160D9-1000 (Serial Number Break 110D-9 -00242; 130D-9 -00120; 160D-9 -00451)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801473"/>
                  </a:ext>
                </a:extLst>
              </a:tr>
              <a:tr h="18058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Components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671285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 Number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QTY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294295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Engine oil filter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11N8-70110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60246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Pre-filter-fuel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11KA-71040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9731772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Fuel filter-engine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11Q7-71010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7723071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Tank Air Breather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XKDP-00001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1381451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Element Outer, Air Cleaner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11LL-45181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659964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Element Inner, Air Cleaner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11LL-45190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8909462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Transmission Oil Filter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ZGAQ-02400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911364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Breather, DIC Axle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XKBT-00802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877030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Breather, KESSLER Axle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ZGBJ-00002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587155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Hub Drain Plug O-Ring (DIC)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XKBT-00222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018316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Hub Drain Plug O-Ring (Kessler)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ZGBJ-00041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806097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Pilot Line filter element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31E3-0018-A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158973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O-Ring, Pilot Line filter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31E3-00700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176816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Filter, Aircon- External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71LB-00290-P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9631124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Filter, Aircon- Cabin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11FT-94240   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1127299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Belt, Fan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XKDE-02204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470345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tank oil return filter 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31FT-05063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725010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oil tank gasket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31FT-30090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4997053"/>
                  </a:ext>
                </a:extLst>
              </a:tr>
              <a:tr h="180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Oil Tank Drain Plug O-Ring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S611-023001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99" marR="8599" marT="8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929157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7E4680B-7AF7-32A7-2865-6E50BEF64F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756844"/>
              </p:ext>
            </p:extLst>
          </p:nvPr>
        </p:nvGraphicFramePr>
        <p:xfrm>
          <a:off x="4995358" y="2410839"/>
          <a:ext cx="3695184" cy="4351343"/>
        </p:xfrm>
        <a:graphic>
          <a:graphicData uri="http://schemas.openxmlformats.org/drawingml/2006/table">
            <a:tbl>
              <a:tblPr/>
              <a:tblGrid>
                <a:gridCol w="2096334">
                  <a:extLst>
                    <a:ext uri="{9D8B030D-6E8A-4147-A177-3AD203B41FA5}">
                      <a16:colId xmlns:a16="http://schemas.microsoft.com/office/drawing/2014/main" val="1433959862"/>
                    </a:ext>
                  </a:extLst>
                </a:gridCol>
                <a:gridCol w="1081237">
                  <a:extLst>
                    <a:ext uri="{9D8B030D-6E8A-4147-A177-3AD203B41FA5}">
                      <a16:colId xmlns:a16="http://schemas.microsoft.com/office/drawing/2014/main" val="230263972"/>
                    </a:ext>
                  </a:extLst>
                </a:gridCol>
                <a:gridCol w="517613">
                  <a:extLst>
                    <a:ext uri="{9D8B030D-6E8A-4147-A177-3AD203B41FA5}">
                      <a16:colId xmlns:a16="http://schemas.microsoft.com/office/drawing/2014/main" val="687241931"/>
                    </a:ext>
                  </a:extLst>
                </a:gridCol>
              </a:tblGrid>
              <a:tr h="18130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1000 Hour Kit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187711"/>
                  </a:ext>
                </a:extLst>
              </a:tr>
              <a:tr h="362611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Kit Part Number: 110-160D9-1001  (Serial Number Break 110D-9 00243-; 130D-9 00121-; 160D-9 00452-)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539483"/>
                  </a:ext>
                </a:extLst>
              </a:tr>
              <a:tr h="18130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Components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335597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 Number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QTY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9098194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Engine oil filter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11N8-70110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7182084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Pre-filter-fuel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11KA-71040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2634730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Fuel filter-engine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11Q7-71010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8763507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Tank Air Breather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XKDP-00001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7227531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Element Outer, Air Cleaner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11LL-45181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809888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Element Inner, Air Cleaner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11LL-45190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027439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Transmission Oil Filter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ZGAQ-02400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7168788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Breather, DIC Axle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XKBT-00802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636131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Breather, KESSLER Axle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ZGBJ-00002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837956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Hub Drain Plug O-Ring (DIC)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XKBT-00222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498838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Hub Drain Plug O-Ring (Kessler)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ZGBJ-00041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6409223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Pilot Line filter element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31E3-0018-A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067116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O-Ring, Pilot Line filter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31E3-00700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416706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Filter, Aircon- External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71LB-00290-P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918579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Filter, Aircon- Cabin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XKBU-01089   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100645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Belt, Fan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XKDE-02204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430012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tank oil return filter 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31FT-05063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445103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oil tank gasket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31FT-30090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0924927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Oil Tank Drain Plug O-Ring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S611-023001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34" marR="8634" marT="8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5955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1699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4F6C0-AA85-3F12-810D-91FFF3396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FF45F2-13B2-855F-2C05-67C209351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508" y="192024"/>
            <a:ext cx="2597257" cy="2058733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31DE74A-244A-FC49-39DE-253BA0679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122430"/>
              </p:ext>
            </p:extLst>
          </p:nvPr>
        </p:nvGraphicFramePr>
        <p:xfrm>
          <a:off x="172464" y="2282821"/>
          <a:ext cx="3392300" cy="4351346"/>
        </p:xfrm>
        <a:graphic>
          <a:graphicData uri="http://schemas.openxmlformats.org/drawingml/2006/table">
            <a:tbl>
              <a:tblPr/>
              <a:tblGrid>
                <a:gridCol w="1924503">
                  <a:extLst>
                    <a:ext uri="{9D8B030D-6E8A-4147-A177-3AD203B41FA5}">
                      <a16:colId xmlns:a16="http://schemas.microsoft.com/office/drawing/2014/main" val="4183775678"/>
                    </a:ext>
                  </a:extLst>
                </a:gridCol>
                <a:gridCol w="992611">
                  <a:extLst>
                    <a:ext uri="{9D8B030D-6E8A-4147-A177-3AD203B41FA5}">
                      <a16:colId xmlns:a16="http://schemas.microsoft.com/office/drawing/2014/main" val="3212245442"/>
                    </a:ext>
                  </a:extLst>
                </a:gridCol>
                <a:gridCol w="475186">
                  <a:extLst>
                    <a:ext uri="{9D8B030D-6E8A-4147-A177-3AD203B41FA5}">
                      <a16:colId xmlns:a16="http://schemas.microsoft.com/office/drawing/2014/main" val="2349396070"/>
                    </a:ext>
                  </a:extLst>
                </a:gridCol>
              </a:tblGrid>
              <a:tr h="15851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 Hour Kit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498660"/>
                  </a:ext>
                </a:extLst>
              </a:tr>
              <a:tr h="348741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Part Number: 110-160D9-2000 (Serial Number Break 110D-9 -00242; 130D-9 -00120; 160D-9 -00451)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218313"/>
                  </a:ext>
                </a:extLst>
              </a:tr>
              <a:tr h="15851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Components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67874"/>
                  </a:ext>
                </a:extLst>
              </a:tr>
              <a:tr h="1585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 Number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QTY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865942"/>
                  </a:ext>
                </a:extLst>
              </a:tr>
              <a:tr h="1585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Engine oil filter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11N8-70110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4180310"/>
                  </a:ext>
                </a:extLst>
              </a:tr>
              <a:tr h="1585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Pre-filter-fuel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11KA-71040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4658373"/>
                  </a:ext>
                </a:extLst>
              </a:tr>
              <a:tr h="1585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Fuel filter-engine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11Q7-71010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6502163"/>
                  </a:ext>
                </a:extLst>
              </a:tr>
              <a:tr h="1585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Tank Air Breather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XKDP-00001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290773"/>
                  </a:ext>
                </a:extLst>
              </a:tr>
              <a:tr h="1585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Element Outer, Air Cleaner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11LL-45181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625624"/>
                  </a:ext>
                </a:extLst>
              </a:tr>
              <a:tr h="1585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Element Inner, Air Cleaner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11LL-45190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632579"/>
                  </a:ext>
                </a:extLst>
              </a:tr>
              <a:tr h="1585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Transmission Oil Filter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ZGAQ-02400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8263662"/>
                  </a:ext>
                </a:extLst>
              </a:tr>
              <a:tr h="1585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Breather, DIC Axle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XKBT-00802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5543136"/>
                  </a:ext>
                </a:extLst>
              </a:tr>
              <a:tr h="1585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Breather, KESSLER Axle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ZGBJ-00002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610513"/>
                  </a:ext>
                </a:extLst>
              </a:tr>
              <a:tr h="1585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Hub Drain Plug O-Ring (DIC)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XKBT-00222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230484"/>
                  </a:ext>
                </a:extLst>
              </a:tr>
              <a:tr h="1585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Hub Drain Plug O-Ring (Kessler)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ZGBJ-00041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136490"/>
                  </a:ext>
                </a:extLst>
              </a:tr>
              <a:tr h="1585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Pilot Line filter element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31E3-0018-A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825724"/>
                  </a:ext>
                </a:extLst>
              </a:tr>
              <a:tr h="1585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O-Ring, Pilot Line filter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31E3-00700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160184"/>
                  </a:ext>
                </a:extLst>
              </a:tr>
              <a:tr h="1585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Filter, Aircon- External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71LB-00290-P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8165563"/>
                  </a:ext>
                </a:extLst>
              </a:tr>
              <a:tr h="1585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Filter, Aircon- Cabin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11FT-94240   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3721879"/>
                  </a:ext>
                </a:extLst>
              </a:tr>
              <a:tr h="1585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Belt, Fan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XKDE-02204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35862"/>
                  </a:ext>
                </a:extLst>
              </a:tr>
              <a:tr h="1585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Gasket, Hydraulic oil tank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31FT-30090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131081"/>
                  </a:ext>
                </a:extLst>
              </a:tr>
              <a:tr h="16644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Crankcase Brether Element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XKBC-00103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799537"/>
                  </a:ext>
                </a:extLst>
              </a:tr>
              <a:tr h="16644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Crankcase Breather Element Gasket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YUBP-09446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0881939"/>
                  </a:ext>
                </a:extLst>
              </a:tr>
              <a:tr h="16644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tank oil return filter 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31FT-05063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038254"/>
                  </a:ext>
                </a:extLst>
              </a:tr>
              <a:tr h="16644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oil tank gasket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31FT-30090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9358826"/>
                  </a:ext>
                </a:extLst>
              </a:tr>
              <a:tr h="16644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Oil Tank Drain Plug O-Ring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S611-023001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926" marR="7926" marT="79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115954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D78C174-7331-60D3-63E7-19930728DE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183824"/>
              </p:ext>
            </p:extLst>
          </p:nvPr>
        </p:nvGraphicFramePr>
        <p:xfrm>
          <a:off x="4947506" y="2273680"/>
          <a:ext cx="3278824" cy="4351340"/>
        </p:xfrm>
        <a:graphic>
          <a:graphicData uri="http://schemas.openxmlformats.org/drawingml/2006/table">
            <a:tbl>
              <a:tblPr/>
              <a:tblGrid>
                <a:gridCol w="1860127">
                  <a:extLst>
                    <a:ext uri="{9D8B030D-6E8A-4147-A177-3AD203B41FA5}">
                      <a16:colId xmlns:a16="http://schemas.microsoft.com/office/drawing/2014/main" val="2259966755"/>
                    </a:ext>
                  </a:extLst>
                </a:gridCol>
                <a:gridCol w="959407">
                  <a:extLst>
                    <a:ext uri="{9D8B030D-6E8A-4147-A177-3AD203B41FA5}">
                      <a16:colId xmlns:a16="http://schemas.microsoft.com/office/drawing/2014/main" val="3801691495"/>
                    </a:ext>
                  </a:extLst>
                </a:gridCol>
                <a:gridCol w="459290">
                  <a:extLst>
                    <a:ext uri="{9D8B030D-6E8A-4147-A177-3AD203B41FA5}">
                      <a16:colId xmlns:a16="http://schemas.microsoft.com/office/drawing/2014/main" val="4282234134"/>
                    </a:ext>
                  </a:extLst>
                </a:gridCol>
              </a:tblGrid>
              <a:tr h="16087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2000 Hour Kit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156941"/>
                  </a:ext>
                </a:extLst>
              </a:tr>
              <a:tr h="32941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Kit Part Number: 110-160D9-2001 (Serial Number Break 110D-9 00243-; 130D-9 00121-; 160D-9 00452-)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201372"/>
                  </a:ext>
                </a:extLst>
              </a:tr>
              <a:tr h="16087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Components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453336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 Number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QTY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E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5572791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Engine oil filter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11N8-70110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7535500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Pre-filter-fuel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11KA-71040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327863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Fuel filter-engine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11Q7-71010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041444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Tank Air Breather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XKDP-00001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089343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Element Outer, Air Cleaner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11LL-45181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432720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Element Inner, Air Cleaner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11LL-45190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689505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Transmission Oil Filter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ZGAQ-02400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675556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Breather, DIC Axle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XKBT-00802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327094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Breather, KESSLER Axle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ZGBJ-00002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448902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Hub Drain Plug O-Ring (DIC)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XKBT-00222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298161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Hub Drain Plug O-Ring (Kessler)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ZGBJ-00041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41330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Pilot Line filter element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31E3-0018-A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262052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O-Ring, Pilot Line filter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31E3-00700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099751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Filter, Aircon- External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71LB-00290-P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5565085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Filter, Aircon- Cabin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XKBU-01089   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6624938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Belt, Fan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XKDE-02204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487335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oil return filter 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31FT-05063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753968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Crankcase Brether Element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XKBC-00103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1477007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Crankcase Breather Element Gasket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YUBP-09446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6600856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tank oil return filter 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31FT-05063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074713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oil tank gasket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31FT-30090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329176"/>
                  </a:ext>
                </a:extLst>
              </a:tr>
              <a:tr h="1608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Hydraulic Oil Tank Drain Plug O-Ring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S611-023001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61" marR="7661" marT="76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6651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6397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</TotalTime>
  <Words>1153</Words>
  <Application>Microsoft Office PowerPoint</Application>
  <PresentationFormat>Widescreen</PresentationFormat>
  <Paragraphs>528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Forklift filter kits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Stanton Lewin</dc:creator>
  <cp:lastModifiedBy>Brannon Hufstetler</cp:lastModifiedBy>
  <cp:revision>15</cp:revision>
  <dcterms:created xsi:type="dcterms:W3CDTF">2023-08-04T07:43:44Z</dcterms:created>
  <dcterms:modified xsi:type="dcterms:W3CDTF">2025-05-20T13:41:40Z</dcterms:modified>
</cp:coreProperties>
</file>