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16" r:id="rId4"/>
  </p:sldMasterIdLst>
  <p:notesMasterIdLst>
    <p:notesMasterId r:id="rId16"/>
  </p:notesMasterIdLst>
  <p:sldIdLst>
    <p:sldId id="448" r:id="rId5"/>
    <p:sldId id="454" r:id="rId6"/>
    <p:sldId id="447" r:id="rId7"/>
    <p:sldId id="452" r:id="rId8"/>
    <p:sldId id="455" r:id="rId9"/>
    <p:sldId id="456" r:id="rId10"/>
    <p:sldId id="457" r:id="rId11"/>
    <p:sldId id="458" r:id="rId12"/>
    <p:sldId id="459" r:id="rId13"/>
    <p:sldId id="449" r:id="rId14"/>
    <p:sldId id="43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D6"/>
    <a:srgbClr val="3D3D3D"/>
    <a:srgbClr val="D4E9E6"/>
    <a:srgbClr val="E6E6E6"/>
    <a:srgbClr val="E81F2C"/>
    <a:srgbClr val="E6F3F5"/>
    <a:srgbClr val="ECF1F9"/>
    <a:srgbClr val="EFF3FA"/>
    <a:srgbClr val="D42632"/>
    <a:srgbClr val="E81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6327" autoAdjust="0"/>
  </p:normalViewPr>
  <p:slideViewPr>
    <p:cSldViewPr snapToGrid="0" snapToObjects="1">
      <p:cViewPr varScale="1">
        <p:scale>
          <a:sx n="103" d="100"/>
          <a:sy n="103" d="100"/>
        </p:scale>
        <p:origin x="330" y="114"/>
      </p:cViewPr>
      <p:guideLst>
        <p:guide orient="horz" pos="2160"/>
        <p:guide pos="3840"/>
      </p:guideLst>
    </p:cSldViewPr>
  </p:slideViewPr>
  <p:notesTextViewPr>
    <p:cViewPr>
      <p:scale>
        <a:sx n="85" d="100"/>
        <a:sy n="8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i="0">
                <a:latin typeface="Arial" panose="020B0604020202020204" pitchFamily="34" charset="0"/>
              </a:rPr>
              <a:t>Color Theme </a:t>
            </a:r>
            <a:r>
              <a:rPr lang="en-US" b="1" i="0" baseline="0">
                <a:latin typeface="Arial" panose="020B0604020202020204" pitchFamily="34" charset="0"/>
              </a:rPr>
              <a:t>Test</a:t>
            </a:r>
            <a:endParaRPr lang="en-US" b="1" i="0">
              <a:latin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8A-4326-A8E5-F54B72740E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8A-4326-A8E5-F54B72740E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8A-4326-A8E5-F54B72740E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6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8A-4326-A8E5-F54B72740E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8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8A-4326-A8E5-F54B72740EA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Series 6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88A-4326-A8E5-F54B72740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5562256"/>
        <c:axId val="771893808"/>
      </c:lineChart>
      <c:catAx>
        <c:axId val="103556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893808"/>
        <c:crosses val="autoZero"/>
        <c:auto val="1"/>
        <c:lblAlgn val="ctr"/>
        <c:lblOffset val="100"/>
        <c:noMultiLvlLbl val="0"/>
      </c:catAx>
      <c:valAx>
        <c:axId val="77189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556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9996C222-0E63-A94A-A20E-F606DE833AC1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CAC0D6F1-8610-E540-9BA8-F2A2092C6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61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7646A4-A072-0540-A2CB-A1B4131550DE}"/>
              </a:ext>
            </a:extLst>
          </p:cNvPr>
          <p:cNvSpPr/>
          <p:nvPr userDrawn="1"/>
        </p:nvSpPr>
        <p:spPr>
          <a:xfrm rot="10800000">
            <a:off x="143837" y="1213297"/>
            <a:ext cx="12048163" cy="47302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Off-page Connector 13">
            <a:extLst>
              <a:ext uri="{FF2B5EF4-FFF2-40B4-BE49-F238E27FC236}">
                <a16:creationId xmlns:a16="http://schemas.microsoft.com/office/drawing/2014/main" id="{940D9B70-E194-8E42-8A45-B8B258E8E52C}"/>
              </a:ext>
            </a:extLst>
          </p:cNvPr>
          <p:cNvSpPr/>
          <p:nvPr userDrawn="1"/>
        </p:nvSpPr>
        <p:spPr>
          <a:xfrm rot="16200000">
            <a:off x="-790557" y="2136105"/>
            <a:ext cx="4730276" cy="316775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5507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5507 h 10000"/>
              <a:gd name="connsiteX0" fmla="*/ 0 w 10000"/>
              <a:gd name="connsiteY0" fmla="*/ 0 h 4493"/>
              <a:gd name="connsiteX1" fmla="*/ 10000 w 10000"/>
              <a:gd name="connsiteY1" fmla="*/ 0 h 4493"/>
              <a:gd name="connsiteX2" fmla="*/ 10000 w 10000"/>
              <a:gd name="connsiteY2" fmla="*/ 2493 h 4493"/>
              <a:gd name="connsiteX3" fmla="*/ 5000 w 10000"/>
              <a:gd name="connsiteY3" fmla="*/ 4493 h 4493"/>
              <a:gd name="connsiteX4" fmla="*/ 0 w 10000"/>
              <a:gd name="connsiteY4" fmla="*/ 2493 h 4493"/>
              <a:gd name="connsiteX5" fmla="*/ 0 w 10000"/>
              <a:gd name="connsiteY5" fmla="*/ 0 h 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4493">
                <a:moveTo>
                  <a:pt x="0" y="0"/>
                </a:moveTo>
                <a:lnTo>
                  <a:pt x="10000" y="0"/>
                </a:lnTo>
                <a:lnTo>
                  <a:pt x="10000" y="2493"/>
                </a:lnTo>
                <a:lnTo>
                  <a:pt x="5000" y="4493"/>
                </a:lnTo>
                <a:lnTo>
                  <a:pt x="0" y="2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6F30C6-0911-A84D-A0C1-AA10B6E3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1905"/>
            <a:ext cx="426621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CE1FE9E-AF6B-2643-9812-FC0DF38868E8}"/>
              </a:ext>
            </a:extLst>
          </p:cNvPr>
          <p:cNvCxnSpPr>
            <a:cxnSpLocks/>
          </p:cNvCxnSpPr>
          <p:nvPr userDrawn="1"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EC5FDB-1ED2-3042-8D41-241F341561D4}"/>
              </a:ext>
            </a:extLst>
          </p:cNvPr>
          <p:cNvCxnSpPr>
            <a:cxnSpLocks/>
          </p:cNvCxnSpPr>
          <p:nvPr userDrawn="1"/>
        </p:nvCxnSpPr>
        <p:spPr>
          <a:xfrm>
            <a:off x="0" y="1135171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B753535-F5B7-E047-983B-584FDC75CA99}"/>
              </a:ext>
            </a:extLst>
          </p:cNvPr>
          <p:cNvSpPr/>
          <p:nvPr userDrawn="1"/>
        </p:nvSpPr>
        <p:spPr>
          <a:xfrm>
            <a:off x="230" y="619784"/>
            <a:ext cx="6194199" cy="95059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3" name="Text Placeholder 42">
            <a:extLst>
              <a:ext uri="{FF2B5EF4-FFF2-40B4-BE49-F238E27FC236}">
                <a16:creationId xmlns:a16="http://schemas.microsoft.com/office/drawing/2014/main" id="{70A8D419-D1D9-2047-BB3A-5323806268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639" y="619785"/>
            <a:ext cx="5697364" cy="950588"/>
          </a:xfr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 sz="2800" b="1">
                <a:solidFill>
                  <a:schemeClr val="accent2"/>
                </a:solidFill>
              </a:defRPr>
            </a:lvl1pPr>
            <a:lvl2pPr marL="205720" indent="0">
              <a:buNone/>
              <a:defRPr/>
            </a:lvl2pPr>
          </a:lstStyle>
          <a:p>
            <a:pPr lvl="0"/>
            <a:r>
              <a:rPr lang="en-US"/>
              <a:t>Agenda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6BF0D2-7202-A54F-BD9E-27DD6F165C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6513A1B4-AB29-4795-E5BC-9905F1316A6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45826" y="2624555"/>
            <a:ext cx="6194199" cy="2190856"/>
          </a:xfrm>
        </p:spPr>
        <p:txBody>
          <a:bodyPr wrap="square" anchor="ctr">
            <a:spAutoFit/>
          </a:bodyPr>
          <a:lstStyle>
            <a:lvl1pPr marL="257150" marR="0" indent="-257150" algn="l" defTabSz="685732" rtl="0" eaLnBrk="1" fontAlgn="auto" latinLnBrk="0" hangingPunct="1">
              <a:lnSpc>
                <a:spcPct val="2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3"/>
              </a:buBlip>
              <a:tabLst>
                <a:tab pos="3428658" algn="l"/>
              </a:tabLst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pPr marL="257150" marR="0" lvl="0" indent="-257150" algn="l" defTabSz="685732" rtl="0" eaLnBrk="1" fontAlgn="auto" latinLnBrk="0" hangingPunct="1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3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3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3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3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3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1E38B9-9B87-A742-D25B-9A7FACEAB4ED}"/>
              </a:ext>
            </a:extLst>
          </p:cNvPr>
          <p:cNvSpPr txBox="1"/>
          <p:nvPr userDrawn="1"/>
        </p:nvSpPr>
        <p:spPr>
          <a:xfrm>
            <a:off x="4074160" y="6400800"/>
            <a:ext cx="404368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889919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ontai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102E3F1-3584-4B13-93D2-417D36D43E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t="1810" b="1810"/>
          <a:stretch/>
        </p:blipFill>
        <p:spPr>
          <a:xfrm>
            <a:off x="0" y="0"/>
            <a:ext cx="10839635" cy="4332224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A4AE1F-8174-B648-A515-0436464287FB}"/>
              </a:ext>
            </a:extLst>
          </p:cNvPr>
          <p:cNvCxnSpPr>
            <a:cxnSpLocks/>
          </p:cNvCxnSpPr>
          <p:nvPr userDrawn="1"/>
        </p:nvCxnSpPr>
        <p:spPr>
          <a:xfrm>
            <a:off x="0" y="43322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7A7E6BF-4D67-9D46-92F5-57CBECBE0D63}"/>
              </a:ext>
            </a:extLst>
          </p:cNvPr>
          <p:cNvSpPr/>
          <p:nvPr userDrawn="1"/>
        </p:nvSpPr>
        <p:spPr>
          <a:xfrm rot="10800000">
            <a:off x="3738886" y="0"/>
            <a:ext cx="8453119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86D2EC-DC88-C64E-B8D9-1A9C46C0DDA1}"/>
              </a:ext>
            </a:extLst>
          </p:cNvPr>
          <p:cNvSpPr/>
          <p:nvPr userDrawn="1"/>
        </p:nvSpPr>
        <p:spPr>
          <a:xfrm>
            <a:off x="4059935" y="1353312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318FBEA-DFD5-BF48-A457-65D020B5E7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7069" y="4816658"/>
            <a:ext cx="7117627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4EE712D-5C19-6347-94BA-F6C350FBC9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67069" y="2013292"/>
            <a:ext cx="7117627" cy="2228508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6913F57-11A7-4D46-9AD0-E5D3529EDB23}"/>
              </a:ext>
            </a:extLst>
          </p:cNvPr>
          <p:cNvSpPr txBox="1">
            <a:spLocks/>
          </p:cNvSpPr>
          <p:nvPr userDrawn="1"/>
        </p:nvSpPr>
        <p:spPr>
          <a:xfrm>
            <a:off x="8993895" y="5581127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Sharp Sans" pitchFamily="2" charset="77"/>
                <a:ea typeface="Sharp Sans" pitchFamily="2" charset="77"/>
                <a:cs typeface="Sharp Sa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128FDEE-FB7F-C64B-ADA7-09DC86BF5A83}" type="datetime1">
              <a:rPr lang="en-US" sz="900" b="1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1/7/2025</a:t>
            </a:fld>
            <a:endParaRPr lang="en-US" sz="900" b="1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1D5E5-EF0B-8D4E-920E-BF65E63C6A4C}"/>
              </a:ext>
            </a:extLst>
          </p:cNvPr>
          <p:cNvSpPr txBox="1"/>
          <p:nvPr userDrawn="1"/>
        </p:nvSpPr>
        <p:spPr>
          <a:xfrm>
            <a:off x="7541015" y="6346944"/>
            <a:ext cx="404368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75" b="1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69EB1C-9450-704C-91D5-9A5EC840CD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82845" y="5497523"/>
            <a:ext cx="2101851" cy="325437"/>
          </a:xfrm>
        </p:spPr>
        <p:txBody>
          <a:bodyPr/>
          <a:lstStyle>
            <a:lvl1pPr marL="0" indent="0" algn="r">
              <a:buFontTx/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 goes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3BD2FD-F1E0-46FB-A413-460649FC97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7304" y="4816658"/>
            <a:ext cx="2739578" cy="100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562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AD6BBC5-519D-46DE-8F48-D2BB9556FB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1866" r="11866"/>
          <a:stretch/>
        </p:blipFill>
        <p:spPr>
          <a:xfrm>
            <a:off x="3462291" y="0"/>
            <a:ext cx="8729709" cy="433221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6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5" y="4777985"/>
            <a:ext cx="9659812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6" y="2481785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6" y="2381042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9E11911-5824-4916-BFA5-36FF5257608B}"/>
              </a:ext>
            </a:extLst>
          </p:cNvPr>
          <p:cNvCxnSpPr>
            <a:cxnSpLocks/>
          </p:cNvCxnSpPr>
          <p:nvPr userDrawn="1"/>
        </p:nvCxnSpPr>
        <p:spPr>
          <a:xfrm>
            <a:off x="11226806" y="4332224"/>
            <a:ext cx="96519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933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2 column grey contai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white rectangular object with lines&#10;&#10;Description automatically generated">
            <a:extLst>
              <a:ext uri="{FF2B5EF4-FFF2-40B4-BE49-F238E27FC236}">
                <a16:creationId xmlns:a16="http://schemas.microsoft.com/office/drawing/2014/main" id="{FFF2581E-449B-40F1-BBB9-8F9EFCABB0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" r="142" b="1754"/>
          <a:stretch/>
        </p:blipFill>
        <p:spPr>
          <a:xfrm>
            <a:off x="5266817" y="0"/>
            <a:ext cx="6978191" cy="6858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946029-0B82-454C-A873-71FA9BB56775}"/>
              </a:ext>
            </a:extLst>
          </p:cNvPr>
          <p:cNvCxnSpPr>
            <a:cxnSpLocks/>
          </p:cNvCxnSpPr>
          <p:nvPr/>
        </p:nvCxnSpPr>
        <p:spPr>
          <a:xfrm>
            <a:off x="1793876" y="6400800"/>
            <a:ext cx="946600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7873E-4C27-2A40-963F-1121AD41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17251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88A590-0DCE-4464-AB70-B8B7D43477F4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CE9C0C9-1230-48A3-903C-BF11E125FAC0}"/>
              </a:ext>
            </a:extLst>
          </p:cNvPr>
          <p:cNvCxnSpPr>
            <a:cxnSpLocks/>
          </p:cNvCxnSpPr>
          <p:nvPr userDrawn="1"/>
        </p:nvCxnSpPr>
        <p:spPr>
          <a:xfrm>
            <a:off x="0" y="1135171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FEB3921-FDBC-4629-BC95-FDBA59429CFB}"/>
              </a:ext>
            </a:extLst>
          </p:cNvPr>
          <p:cNvSpPr/>
          <p:nvPr userDrawn="1"/>
        </p:nvSpPr>
        <p:spPr>
          <a:xfrm>
            <a:off x="0" y="619784"/>
            <a:ext cx="6184903" cy="95059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Placeholder 42">
            <a:extLst>
              <a:ext uri="{FF2B5EF4-FFF2-40B4-BE49-F238E27FC236}">
                <a16:creationId xmlns:a16="http://schemas.microsoft.com/office/drawing/2014/main" id="{900672E2-8FF9-4FA6-87E2-0B85982FD7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8639" y="619785"/>
            <a:ext cx="5697364" cy="950588"/>
          </a:xfr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 sz="2800" b="1">
                <a:solidFill>
                  <a:schemeClr val="accent2"/>
                </a:solidFill>
              </a:defRPr>
            </a:lvl1pPr>
            <a:lvl2pPr marL="205720" indent="0">
              <a:buNone/>
              <a:defRPr/>
            </a:lvl2pPr>
          </a:lstStyle>
          <a:p>
            <a:pPr lvl="0"/>
            <a:r>
              <a:rPr lang="en-US"/>
              <a:t>Agenda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A200399-FE37-4938-B355-6E2C1B7C0D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99B911F2-E1F0-43D6-9BB9-6B16EE67570A}"/>
              </a:ext>
            </a:extLst>
          </p:cNvPr>
          <p:cNvSpPr txBox="1">
            <a:spLocks/>
          </p:cNvSpPr>
          <p:nvPr userDrawn="1"/>
        </p:nvSpPr>
        <p:spPr>
          <a:xfrm>
            <a:off x="616380" y="2411906"/>
            <a:ext cx="3963240" cy="219085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91440" rIns="91440" bIns="91440" rtlCol="0" anchor="ctr">
            <a:spAutoFit/>
          </a:bodyPr>
          <a:lstStyle>
            <a:lvl1pPr marL="257150" marR="0" indent="-257150" algn="l" defTabSz="685732" rtl="0" eaLnBrk="1" fontAlgn="auto" latinLnBrk="0" hangingPunct="1">
              <a:lnSpc>
                <a:spcPct val="2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4"/>
              </a:buBlip>
              <a:tabLst>
                <a:tab pos="3428658" algn="l"/>
              </a:tabLst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  <a:lvl2pPr marL="342866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STIXGeneral-Regular" pitchFamily="2" charset="2"/>
              <a:buNone/>
              <a:tabLst/>
              <a:defRPr sz="15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2pPr>
            <a:lvl3pPr marL="685732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3pPr>
            <a:lvl4pPr marL="1028598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None/>
              <a:tabLst/>
              <a:defRPr sz="12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4pPr>
            <a:lvl5pPr marL="1371464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None/>
              <a:tabLst/>
              <a:defRPr sz="12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5pPr>
            <a:lvl6pPr marL="1714331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95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60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926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</p:txBody>
      </p:sp>
    </p:spTree>
    <p:extLst>
      <p:ext uri="{BB962C8B-B14F-4D97-AF65-F5344CB8AC3E}">
        <p14:creationId xmlns:p14="http://schemas.microsoft.com/office/powerpoint/2010/main" val="3041395414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0F4F65-78AB-4F5F-B1AE-D35F0637A6D5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0D38015-9CE2-4A95-8DE4-C732F505C6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81620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0F4F65-78AB-4F5F-B1AE-D35F0637A6D5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0D38015-9CE2-4A95-8DE4-C732F505C6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39D94D0C-5B49-4332-828D-68AE80B0F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7250261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9B6775BA-BE0D-EA44-8F0B-AC27D97012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65251" t="72882" r="4195" b="15218"/>
          <a:stretch/>
        </p:blipFill>
        <p:spPr>
          <a:xfrm>
            <a:off x="2366382" y="6400800"/>
            <a:ext cx="1878881" cy="457200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D7320F-49EA-A64C-9328-A21077B42F8E}"/>
              </a:ext>
            </a:extLst>
          </p:cNvPr>
          <p:cNvSpPr/>
          <p:nvPr userDrawn="1"/>
        </p:nvSpPr>
        <p:spPr>
          <a:xfrm rot="10800000" flipH="1">
            <a:off x="0" y="6400804"/>
            <a:ext cx="7817963" cy="45720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 userDrawn="1"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entagon 32">
            <a:extLst>
              <a:ext uri="{FF2B5EF4-FFF2-40B4-BE49-F238E27FC236}">
                <a16:creationId xmlns:a16="http://schemas.microsoft.com/office/drawing/2014/main" id="{AF37F2BC-AC1E-E943-BC7E-A38F043F224E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B1CDF2-A49C-4E55-B10A-87235E968158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C2777E-0FDB-4DE5-89AB-A1764258CC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A20135-5189-48CD-BF15-D0A8B1FFC51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1000"/>
          </a:blip>
          <a:srcRect t="1810" b="1810"/>
          <a:stretch/>
        </p:blipFill>
        <p:spPr>
          <a:xfrm>
            <a:off x="-147823" y="1111531"/>
            <a:ext cx="11981200" cy="482030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443128E-B2CA-40EC-A4E6-0441318ABFA3}"/>
              </a:ext>
            </a:extLst>
          </p:cNvPr>
          <p:cNvSpPr/>
          <p:nvPr userDrawn="1"/>
        </p:nvSpPr>
        <p:spPr>
          <a:xfrm>
            <a:off x="398465" y="1127804"/>
            <a:ext cx="9230284" cy="4906383"/>
          </a:xfrm>
          <a:prstGeom prst="rect">
            <a:avLst/>
          </a:prstGeom>
          <a:gradFill>
            <a:gsLst>
              <a:gs pos="61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34" name="Content Placeholder 15">
            <a:extLst>
              <a:ext uri="{FF2B5EF4-FFF2-40B4-BE49-F238E27FC236}">
                <a16:creationId xmlns:a16="http://schemas.microsoft.com/office/drawing/2014/main" id="{77B67C46-E648-417C-B027-99702A8EF2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464" y="1063812"/>
            <a:ext cx="8308213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EB46A7BE-F402-4580-9561-4DE0F1F6A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883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entagon 12">
            <a:extLst>
              <a:ext uri="{FF2B5EF4-FFF2-40B4-BE49-F238E27FC236}">
                <a16:creationId xmlns:a16="http://schemas.microsoft.com/office/drawing/2014/main" id="{545BBED8-D844-2148-87CA-7E62CE217241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2E772F-EEB7-432D-8EA1-DC4D7676B40E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7A705E-116E-4711-89F4-66DEFC5D0C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7F3230A-854F-4110-AD04-8D3231F60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3883089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8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entagon 12">
            <a:extLst>
              <a:ext uri="{FF2B5EF4-FFF2-40B4-BE49-F238E27FC236}">
                <a16:creationId xmlns:a16="http://schemas.microsoft.com/office/drawing/2014/main" id="{ABE5BB70-114B-2E40-992E-FA23A755632F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BEA5D4-9753-427E-8502-4A0EEA17ECE8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A21B31-F18C-40DE-AA84-645E16E219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A99A265-C3E1-440A-823D-7B176AD93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7498559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blue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D5CE92-0BD2-F34A-8D29-FA8363C7CD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75111" y="1096501"/>
            <a:ext cx="5658260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20AC06-65A8-8341-8A91-DE3C019772FC}"/>
              </a:ext>
            </a:extLst>
          </p:cNvPr>
          <p:cNvCxnSpPr>
            <a:cxnSpLocks/>
          </p:cNvCxnSpPr>
          <p:nvPr userDrawn="1"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511F6AC-61DF-AB47-9834-683E6C399A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8636" y="1096501"/>
            <a:ext cx="5618256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F8B671-8273-194B-AB1E-CB86787E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17251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1FA545E9-3861-8547-ACD4-A0F59D3CEA7F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FA1963-4209-4603-BE55-A8B7F1B45084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BB051E-1182-41D9-AEF3-B42323AE67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BB693B4B-DBFC-44FD-8FCD-87D445986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3025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79F98D0-9998-984D-8DA7-8782E7F1E8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75111" y="1096501"/>
            <a:ext cx="5658260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F2CC87-B949-134D-A45D-CC0441C2684D}"/>
              </a:ext>
            </a:extLst>
          </p:cNvPr>
          <p:cNvCxnSpPr>
            <a:cxnSpLocks/>
          </p:cNvCxnSpPr>
          <p:nvPr userDrawn="1"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27A3342-5F86-244B-A58C-606DE96CD6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8636" y="1096501"/>
            <a:ext cx="5618256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DCFB8D3-3910-7A40-B3D4-EEEA7539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2D69C401-304E-FB40-AA34-B2C4ABC241F5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41A5EC-10C2-4E80-9ADC-8D548E8C5ADF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8D1C7E-3F09-4B4E-A603-F58F43A0BD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2C13CCF9-3AAD-4E31-B223-3AF0ABDBB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3832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86447" y="1096509"/>
            <a:ext cx="3659112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8642" y="1096501"/>
            <a:ext cx="3659111" cy="487453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74259" y="1096501"/>
            <a:ext cx="3659112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entagon 14">
            <a:extLst>
              <a:ext uri="{FF2B5EF4-FFF2-40B4-BE49-F238E27FC236}">
                <a16:creationId xmlns:a16="http://schemas.microsoft.com/office/drawing/2014/main" id="{0935568B-EB8A-9D4C-A10C-87773F1E9979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3F5F71-B59D-4070-9877-F0DE5DC76AB3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085FB8-6EFC-4710-B1E6-007FFE171E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352784F7-2FD1-42DE-BD13-FB0F9E399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3777769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86447" y="1096509"/>
            <a:ext cx="3659112" cy="4874529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8642" y="1096501"/>
            <a:ext cx="3659111" cy="487453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74259" y="1096501"/>
            <a:ext cx="3659112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entagon 14">
            <a:extLst>
              <a:ext uri="{FF2B5EF4-FFF2-40B4-BE49-F238E27FC236}">
                <a16:creationId xmlns:a16="http://schemas.microsoft.com/office/drawing/2014/main" id="{DC181013-EF52-244D-9351-5A2C324396E6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C026AB-B1C0-43BE-8B08-E809F3A2FCD4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8671234-2265-4C3C-8F24-9C58C6A68D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D09F324-0429-4C98-8207-D52143856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9917106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box tall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E091A623-2540-A34B-8DBC-2F36F56E1D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739" y="1096508"/>
            <a:ext cx="2682628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C0DD209E-EFB3-2B42-93E5-ADCFE8C2A8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8639" y="1096508"/>
            <a:ext cx="2682628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175506BB-B528-764E-B274-7358984134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02671" y="1096508"/>
            <a:ext cx="2682628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DC8412B4-CEC5-CF40-99A3-1B3C2BDA0C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6705" y="1096509"/>
            <a:ext cx="2682627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entagon 15">
            <a:extLst>
              <a:ext uri="{FF2B5EF4-FFF2-40B4-BE49-F238E27FC236}">
                <a16:creationId xmlns:a16="http://schemas.microsoft.com/office/drawing/2014/main" id="{9BC5CAE0-4190-5F49-8DB1-0D058A53812B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F5E4EC-B1E7-4C78-A8B9-43C4CB1B3EDB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4D551E-60EE-4C1D-BA86-7B3ACF2F61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445271A0-5D6E-4675-A1BA-5B7EF0972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0577075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box tall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17251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entagon 15">
            <a:extLst>
              <a:ext uri="{FF2B5EF4-FFF2-40B4-BE49-F238E27FC236}">
                <a16:creationId xmlns:a16="http://schemas.microsoft.com/office/drawing/2014/main" id="{0E0E3A4C-12F3-F246-86A7-02B81AB26600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46677FE-9794-FA48-BE83-9A322C321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739" y="1096508"/>
            <a:ext cx="2682628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497A005-B707-784F-90A8-ED69E12FAB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8639" y="1096508"/>
            <a:ext cx="2682628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49973D4-2684-2040-A854-5C59F0A21DA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02671" y="1096508"/>
            <a:ext cx="2682628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57872C8-195F-424D-B8BF-BC97602004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6705" y="1096509"/>
            <a:ext cx="2682627" cy="487452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FA3DB1-2C41-4021-9124-139E4B08B12C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BC2328-C1F5-4C86-83DA-CEB690BB01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74ACBDBF-5027-4E68-A643-58E2F9DB1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8798843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4 box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5" y="6217251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8635" y="1107965"/>
            <a:ext cx="5607180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86187" y="1107965"/>
            <a:ext cx="5607180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8635" y="3610533"/>
            <a:ext cx="5607180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86187" y="3610533"/>
            <a:ext cx="5607180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entagon 14">
            <a:extLst>
              <a:ext uri="{FF2B5EF4-FFF2-40B4-BE49-F238E27FC236}">
                <a16:creationId xmlns:a16="http://schemas.microsoft.com/office/drawing/2014/main" id="{FC80FD65-17CD-BE40-9BD0-22BC07023E2A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C66606-750D-422D-84A7-957FD7528815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CD47E2-C685-4AB8-881F-B93E1C7E3D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BC280E43-925D-4DA1-A3D4-61DD39EED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6362753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box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8635" y="1107965"/>
            <a:ext cx="5607180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86187" y="1107965"/>
            <a:ext cx="5607180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8635" y="3610533"/>
            <a:ext cx="5607180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86187" y="3610533"/>
            <a:ext cx="5607180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entagon 14">
            <a:extLst>
              <a:ext uri="{FF2B5EF4-FFF2-40B4-BE49-F238E27FC236}">
                <a16:creationId xmlns:a16="http://schemas.microsoft.com/office/drawing/2014/main" id="{2CDD6F08-1619-0243-9490-385927B5D104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7FF4D1-6B9C-4A30-B9E7-04F40C7FDB00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48C6824-3A1F-4FDA-831D-6E3A964AFA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243EB1D2-B4FE-47BD-8D6E-93F640447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4656502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 contai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white rectangular object with lines&#10;&#10;Description automatically generated">
            <a:extLst>
              <a:ext uri="{FF2B5EF4-FFF2-40B4-BE49-F238E27FC236}">
                <a16:creationId xmlns:a16="http://schemas.microsoft.com/office/drawing/2014/main" id="{B15826FF-AE84-4891-AE71-510D8B7F13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822"/>
          <a:stretch/>
        </p:blipFill>
        <p:spPr>
          <a:xfrm>
            <a:off x="5293766" y="0"/>
            <a:ext cx="6898233" cy="6858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946029-0B82-454C-A873-71FA9BB56775}"/>
              </a:ext>
            </a:extLst>
          </p:cNvPr>
          <p:cNvCxnSpPr>
            <a:cxnSpLocks/>
          </p:cNvCxnSpPr>
          <p:nvPr/>
        </p:nvCxnSpPr>
        <p:spPr>
          <a:xfrm>
            <a:off x="1793876" y="6400800"/>
            <a:ext cx="949243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7873E-4C27-2A40-963F-1121AD41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CBED96C-393B-9144-B0BB-16C0CFFF9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636" y="1104050"/>
            <a:ext cx="6637637" cy="4820842"/>
          </a:xfrm>
          <a:custGeom>
            <a:avLst/>
            <a:gdLst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842507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471446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6637637"/>
              <a:gd name="connsiteY0" fmla="*/ 0 h 4807589"/>
              <a:gd name="connsiteX1" fmla="*/ 6637637 w 6637637"/>
              <a:gd name="connsiteY1" fmla="*/ 0 h 4807589"/>
              <a:gd name="connsiteX2" fmla="*/ 5471446 w 6637637"/>
              <a:gd name="connsiteY2" fmla="*/ 4807589 h 4807589"/>
              <a:gd name="connsiteX3" fmla="*/ 0 w 6637637"/>
              <a:gd name="connsiteY3" fmla="*/ 4807589 h 4807589"/>
              <a:gd name="connsiteX4" fmla="*/ 0 w 6637637"/>
              <a:gd name="connsiteY4" fmla="*/ 0 h 4807589"/>
              <a:gd name="connsiteX0" fmla="*/ 0 w 6637637"/>
              <a:gd name="connsiteY0" fmla="*/ 0 h 4820842"/>
              <a:gd name="connsiteX1" fmla="*/ 6637637 w 6637637"/>
              <a:gd name="connsiteY1" fmla="*/ 0 h 4820842"/>
              <a:gd name="connsiteX2" fmla="*/ 5312420 w 6637637"/>
              <a:gd name="connsiteY2" fmla="*/ 4820842 h 4820842"/>
              <a:gd name="connsiteX3" fmla="*/ 0 w 6637637"/>
              <a:gd name="connsiteY3" fmla="*/ 4807589 h 4820842"/>
              <a:gd name="connsiteX4" fmla="*/ 0 w 6637637"/>
              <a:gd name="connsiteY4" fmla="*/ 0 h 482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7637" h="4820842">
                <a:moveTo>
                  <a:pt x="0" y="0"/>
                </a:moveTo>
                <a:lnTo>
                  <a:pt x="6637637" y="0"/>
                </a:lnTo>
                <a:lnTo>
                  <a:pt x="5312420" y="4820842"/>
                </a:lnTo>
                <a:lnTo>
                  <a:pt x="0" y="4807589"/>
                </a:lnTo>
                <a:lnTo>
                  <a:pt x="0" y="0"/>
                </a:lnTo>
                <a:close/>
              </a:path>
            </a:pathLst>
          </a:cu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B1621A4-F142-C948-AB3E-2780E97DFE2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817287" y="1103018"/>
            <a:ext cx="3892948" cy="4808633"/>
          </a:xfrm>
          <a:prstGeom prst="rect">
            <a:avLst/>
          </a:pr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entagon 14">
            <a:extLst>
              <a:ext uri="{FF2B5EF4-FFF2-40B4-BE49-F238E27FC236}">
                <a16:creationId xmlns:a16="http://schemas.microsoft.com/office/drawing/2014/main" id="{87C9921C-A35B-AF41-BDEB-63FEBEF2E0CA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88A590-0DCE-4464-AB70-B8B7D43477F4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D5C1F7B-59F4-4F10-85F5-83EA05E8DD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CFC0E7F-BB02-46F8-B0FD-196C594D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6987685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7455219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42C6309A-E13A-5B4A-9D3D-3AB1E4F7EF0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98637" y="1103011"/>
            <a:ext cx="11434739" cy="4771690"/>
          </a:xfrm>
        </p:spPr>
        <p:txBody>
          <a:bodyPr lIns="91440" tIns="91440" rIns="91440" bIns="91440"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8EE1CE6-6936-4845-8418-8E9929873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5" y="620898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5A9AAE-28BB-5B48-91F1-7A00C18415B2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entagon 9">
            <a:extLst>
              <a:ext uri="{FF2B5EF4-FFF2-40B4-BE49-F238E27FC236}">
                <a16:creationId xmlns:a16="http://schemas.microsoft.com/office/drawing/2014/main" id="{46C28ABE-9780-1644-8CEE-74BDAE12D17E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7351F9-DAE6-4736-8D34-E2542B3BC365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22B696-C708-4825-80F3-8466C7D2A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C77D873-4279-4080-93C9-A3621EEF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8688426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8EE1CE6-6936-4845-8418-8E9929873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5" y="620898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5A9AAE-28BB-5B48-91F1-7A00C18415B2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entagon 9">
            <a:extLst>
              <a:ext uri="{FF2B5EF4-FFF2-40B4-BE49-F238E27FC236}">
                <a16:creationId xmlns:a16="http://schemas.microsoft.com/office/drawing/2014/main" id="{46C28ABE-9780-1644-8CEE-74BDAE12D17E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7351F9-DAE6-4736-8D34-E2542B3BC365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22B696-C708-4825-80F3-8466C7D2A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graphicFrame>
        <p:nvGraphicFramePr>
          <p:cNvPr id="14" name="Chart Placeholder 4">
            <a:extLst>
              <a:ext uri="{FF2B5EF4-FFF2-40B4-BE49-F238E27FC236}">
                <a16:creationId xmlns:a16="http://schemas.microsoft.com/office/drawing/2014/main" id="{001A3255-A28F-4EA2-A71E-B306D983D88C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4275673589"/>
              </p:ext>
            </p:extLst>
          </p:nvPr>
        </p:nvGraphicFramePr>
        <p:xfrm>
          <a:off x="936446" y="1397644"/>
          <a:ext cx="10319109" cy="4062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itle 1">
            <a:extLst>
              <a:ext uri="{FF2B5EF4-FFF2-40B4-BE49-F238E27FC236}">
                <a16:creationId xmlns:a16="http://schemas.microsoft.com/office/drawing/2014/main" id="{53A136F4-9668-49E1-B40F-BFBBF31FD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5716156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E135C88-F92E-4ECC-8519-52D2B44E34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9000"/>
          </a:blip>
          <a:srcRect l="11160" r="11160"/>
          <a:stretch/>
        </p:blipFill>
        <p:spPr>
          <a:xfrm>
            <a:off x="4059937" y="1"/>
            <a:ext cx="8132064" cy="43068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7" y="-1"/>
            <a:ext cx="11175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8078852" y="43068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7" y="1401158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703BF89-AB8E-4815-A068-B8C5B5E85E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932325" y="4927600"/>
            <a:ext cx="2680123" cy="989381"/>
          </a:xfrm>
          <a:prstGeom prst="rect">
            <a:avLst/>
          </a:prstGeom>
        </p:spPr>
      </p:pic>
      <p:pic>
        <p:nvPicPr>
          <p:cNvPr id="11" name="Picture 10" descr="A red and blue speech bubbles with white letters&#10;&#10;Description automatically generated">
            <a:extLst>
              <a:ext uri="{FF2B5EF4-FFF2-40B4-BE49-F238E27FC236}">
                <a16:creationId xmlns:a16="http://schemas.microsoft.com/office/drawing/2014/main" id="{2E4894F8-B189-4277-B341-1473C05EE51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56574" y="2009142"/>
            <a:ext cx="4113149" cy="390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3476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E135C88-F92E-4ECC-8519-52D2B44E34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9000"/>
          </a:blip>
          <a:srcRect l="11160" r="11160"/>
          <a:stretch/>
        </p:blipFill>
        <p:spPr>
          <a:xfrm>
            <a:off x="4059937" y="1"/>
            <a:ext cx="8132064" cy="43068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7" y="-1"/>
            <a:ext cx="11175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8078852" y="43068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7" y="1401158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703BF89-AB8E-4815-A068-B8C5B5E85E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932325" y="4927600"/>
            <a:ext cx="2680123" cy="989381"/>
          </a:xfrm>
          <a:prstGeom prst="rect">
            <a:avLst/>
          </a:prstGeom>
        </p:spPr>
      </p:pic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96AC6C9A-A4A7-41B1-ACF6-BA271E4A469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02504" y="2335337"/>
            <a:ext cx="3285502" cy="312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41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E135C88-F92E-4ECC-8519-52D2B44E34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9000"/>
          </a:blip>
          <a:srcRect l="11160" r="11160"/>
          <a:stretch/>
        </p:blipFill>
        <p:spPr>
          <a:xfrm>
            <a:off x="4059937" y="1"/>
            <a:ext cx="8132064" cy="43068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7" y="-1"/>
            <a:ext cx="11175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8078852" y="43068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7" y="1401158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" y="2699092"/>
            <a:ext cx="8132063" cy="2228508"/>
          </a:xfrm>
        </p:spPr>
        <p:txBody>
          <a:bodyPr anchor="ctr">
            <a:noAutofit/>
          </a:bodyPr>
          <a:lstStyle>
            <a:lvl1pPr algn="ctr">
              <a:defRPr sz="5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703BF89-AB8E-4815-A068-B8C5B5E85E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932325" y="4927600"/>
            <a:ext cx="2680123" cy="98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55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080" y="1825625"/>
            <a:ext cx="105156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48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fld id="{D128FDEE-FB7F-C64B-ADA7-09DC86BF5A83}" type="datetime1">
              <a:rPr lang="en-US"/>
              <a:pPr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880" y="63563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295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7" r:id="rId2"/>
    <p:sldLayoutId id="2147483818" r:id="rId3"/>
    <p:sldLayoutId id="2147483838" r:id="rId4"/>
    <p:sldLayoutId id="2147483820" r:id="rId5"/>
    <p:sldLayoutId id="2147483840" r:id="rId6"/>
    <p:sldLayoutId id="2147483821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  <p:sldLayoutId id="2147483833" r:id="rId18"/>
    <p:sldLayoutId id="2147483834" r:id="rId19"/>
    <p:sldLayoutId id="2147483841" r:id="rId20"/>
    <p:sldLayoutId id="2147483842" r:id="rId21"/>
    <p:sldLayoutId id="2147483843" r:id="rId22"/>
    <p:sldLayoutId id="2147483837" r:id="rId23"/>
  </p:sldLayoutIdLst>
  <p:hf hdr="0" ftr="0"/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74320" indent="-274320" algn="l" defTabSz="685732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864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TIXGeneral-Regular" pitchFamily="2" charset="2"/>
        <a:buChar char="⎯"/>
        <a:tabLst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96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728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0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1885762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28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4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1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8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5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earepodsintranet.pods.com/wp-content/uploads/2024/12/WRT-not-locked-properly-Standard-work.pdf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D661758B-E591-9142-BE51-AACCF6DC5B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7069" y="4816658"/>
            <a:ext cx="7117627" cy="415498"/>
          </a:xfrm>
        </p:spPr>
        <p:txBody>
          <a:bodyPr/>
          <a:lstStyle/>
          <a:p>
            <a:r>
              <a:rPr lang="en-US" sz="1600" dirty="0"/>
              <a:t>Kenneth McKellar, </a:t>
            </a:r>
            <a:r>
              <a:rPr lang="en-US" sz="1600" dirty="0" err="1"/>
              <a:t>Mgr</a:t>
            </a:r>
            <a:r>
              <a:rPr lang="en-US" sz="1600" dirty="0"/>
              <a:t> II – Ops Support, SSC</a:t>
            </a:r>
          </a:p>
          <a:p>
            <a:r>
              <a:rPr lang="en-US" sz="1600" dirty="0"/>
              <a:t>Alejandro Velarde, </a:t>
            </a:r>
            <a:r>
              <a:rPr lang="en-US" sz="1600" dirty="0" err="1"/>
              <a:t>Mgr</a:t>
            </a:r>
            <a:r>
              <a:rPr lang="en-US" sz="1600" dirty="0"/>
              <a:t> I – CI Optimization, Corp Ops</a:t>
            </a:r>
          </a:p>
          <a:p>
            <a:r>
              <a:rPr lang="en-US" sz="1600" dirty="0"/>
              <a:t>Sam Fresquez, Pathfinders – Continuous Improvement, Corp Ops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D28187-804F-F24F-97A7-C476DB4648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Driver Hotline Details and</a:t>
            </a:r>
            <a:br>
              <a:rPr lang="en-US" dirty="0"/>
            </a:br>
            <a:r>
              <a:rPr lang="en-US" dirty="0"/>
              <a:t>Warehouse Return Not Locked Properly </a:t>
            </a:r>
          </a:p>
        </p:txBody>
      </p:sp>
    </p:spTree>
    <p:extLst>
      <p:ext uri="{BB962C8B-B14F-4D97-AF65-F5344CB8AC3E}">
        <p14:creationId xmlns:p14="http://schemas.microsoft.com/office/powerpoint/2010/main" val="2014777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F80CDE-65E5-F842-B61B-0DF4B0349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D6AFC-2668-8C48-A8FC-4E54F232CC3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9402F-A646-424B-8B2B-571F5DFDE6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4FC0C53-ABB4-3597-7281-EBA0FB50B698}"/>
              </a:ext>
            </a:extLst>
          </p:cNvPr>
          <p:cNvSpPr txBox="1">
            <a:spLocks/>
          </p:cNvSpPr>
          <p:nvPr/>
        </p:nvSpPr>
        <p:spPr>
          <a:xfrm>
            <a:off x="4408370" y="2912358"/>
            <a:ext cx="3963240" cy="1615250"/>
          </a:xfrm>
          <a:prstGeom prst="rect">
            <a:avLst/>
          </a:prstGeom>
          <a:noFill/>
        </p:spPr>
        <p:txBody>
          <a:bodyPr vert="horz" wrap="square" lIns="91440" tIns="91440" rIns="91440" bIns="91440" rtlCol="0" anchor="ctr">
            <a:spAutoFit/>
          </a:bodyPr>
          <a:lstStyle>
            <a:lvl1pPr marL="257150" marR="0" indent="-257150" algn="l" defTabSz="685732" rtl="0" eaLnBrk="1" fontAlgn="auto" latinLnBrk="0" hangingPunct="1">
              <a:lnSpc>
                <a:spcPct val="2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  <a:lvl2pPr marL="342866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STIXGeneral-Regular" pitchFamily="2" charset="2"/>
              <a:buNone/>
              <a:tabLst/>
              <a:defRPr sz="15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2pPr>
            <a:lvl3pPr marL="685732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3pPr>
            <a:lvl4pPr marL="1028598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None/>
              <a:tabLst/>
              <a:defRPr sz="12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4pPr>
            <a:lvl5pPr marL="1371464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None/>
              <a:tabLst/>
              <a:defRPr sz="12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5pPr>
            <a:lvl6pPr marL="1714331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95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60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926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sz="2000" dirty="0"/>
              <a:t>Availability</a:t>
            </a:r>
          </a:p>
          <a:p>
            <a:pPr>
              <a:lnSpc>
                <a:spcPct val="150000"/>
              </a:lnSpc>
              <a:defRPr/>
            </a:pPr>
            <a:r>
              <a:rPr lang="en-US" sz="2000" dirty="0"/>
              <a:t>Driver Hotline Process</a:t>
            </a:r>
          </a:p>
          <a:p>
            <a:pPr>
              <a:lnSpc>
                <a:spcPct val="150000"/>
              </a:lnSpc>
              <a:defRPr/>
            </a:pPr>
            <a:r>
              <a:rPr lang="en-US" sz="2000" dirty="0"/>
              <a:t>Ops Support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3668380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626DE5-A897-A245-8F8F-5A415DC0B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8DDE61-F86D-DF4E-8408-F7C7877CF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04494"/>
            <a:ext cx="11434739" cy="383182"/>
          </a:xfrm>
        </p:spPr>
        <p:txBody>
          <a:bodyPr/>
          <a:lstStyle/>
          <a:p>
            <a:r>
              <a:rPr lang="en-US" dirty="0"/>
              <a:t>Availability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5B48D4-DA8F-1A44-9126-72D14EE52D1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R="0" lvl="0">
              <a:lnSpc>
                <a:spcPct val="107000"/>
              </a:lnSpc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en-US" sz="1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When/why should I call the hotline?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 encountering issues that will prevent the driver from completing the job and, in collaboration with their MM, it is determined that the job will need to be rescheduled.</a:t>
            </a:r>
            <a:b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en-US" sz="1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Monday–Saturday: </a:t>
            </a:r>
            <a:r>
              <a:rPr lang="en-US" sz="16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7:30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a.m.</a:t>
            </a:r>
            <a:r>
              <a:rPr lang="en-US" sz="16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10:00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p.m.</a:t>
            </a:r>
            <a:r>
              <a:rPr lang="en-US" sz="16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EST</a:t>
            </a:r>
            <a:endParaRPr lang="en-US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en-US" sz="1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Closed on Sundays</a:t>
            </a:r>
          </a:p>
          <a:p>
            <a:pPr marR="0" lvl="0">
              <a:lnSpc>
                <a:spcPct val="107000"/>
              </a:lnSpc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en-US" sz="1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 inquiries made through the hotline will receive expedited attention.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sz="1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 adhering to this process, drivers and support teams can ensure efficient resolution of rescheduling needs while minimizing unnecessary changes and maintaining customer satisfaction.</a:t>
            </a:r>
          </a:p>
          <a:p>
            <a:endParaRPr lang="en-US" dirty="0"/>
          </a:p>
        </p:txBody>
      </p:sp>
      <p:pic>
        <p:nvPicPr>
          <p:cNvPr id="6" name="Picture 5" descr="A blue phone icon with waves&#10;&#10;Description automatically generated">
            <a:extLst>
              <a:ext uri="{FF2B5EF4-FFF2-40B4-BE49-F238E27FC236}">
                <a16:creationId xmlns:a16="http://schemas.microsoft.com/office/drawing/2014/main" id="{E5B310C8-4F0F-4EEB-1446-ED1D79312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228" y="4478526"/>
            <a:ext cx="1828800" cy="1828800"/>
          </a:xfrm>
          <a:prstGeom prst="rect">
            <a:avLst/>
          </a:prstGeom>
        </p:spPr>
      </p:pic>
      <p:pic>
        <p:nvPicPr>
          <p:cNvPr id="10" name="Picture 9" descr="A blue headphones with a chat bubble&#10;&#10;Description automatically generated">
            <a:extLst>
              <a:ext uri="{FF2B5EF4-FFF2-40B4-BE49-F238E27FC236}">
                <a16:creationId xmlns:a16="http://schemas.microsoft.com/office/drawing/2014/main" id="{53389880-470D-216F-46FF-AD2A97124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4478526"/>
            <a:ext cx="1828800" cy="1828800"/>
          </a:xfrm>
          <a:prstGeom prst="rect">
            <a:avLst/>
          </a:prstGeom>
        </p:spPr>
      </p:pic>
      <p:pic>
        <p:nvPicPr>
          <p:cNvPr id="12" name="Picture 11" descr="A blue and black chat bubbles with a tick&#10;&#10;Description automatically generated">
            <a:extLst>
              <a:ext uri="{FF2B5EF4-FFF2-40B4-BE49-F238E27FC236}">
                <a16:creationId xmlns:a16="http://schemas.microsoft.com/office/drawing/2014/main" id="{E79D07AD-F48C-12C9-872D-0BCF379CB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0972" y="4478526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99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626DE5-A897-A245-8F8F-5A415DC0B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5B48D4-DA8F-1A44-9126-72D14EE52D1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solidFill>
                  <a:srgbClr val="009AD6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Step 1: Notify Market Manager</a:t>
            </a:r>
            <a:r>
              <a:rPr lang="en-US" sz="1800" dirty="0">
                <a:solidFill>
                  <a:srgbClr val="009AD6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 </a:t>
            </a:r>
          </a:p>
          <a:p>
            <a:pPr marL="617220" lvl="1" indent="-34290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Attempt a Phone Call: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driver should call the Market Manager before proceeding to the next job.</a:t>
            </a:r>
          </a:p>
          <a:p>
            <a:pPr marL="617220" lvl="1" indent="-34290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 Manager Response:</a:t>
            </a:r>
            <a:endParaRPr lang="en-US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the Market Manager answers, they will provide instructions:</a:t>
            </a:r>
          </a:p>
          <a:p>
            <a:pPr marL="1143000" marR="0" lvl="2" indent="-2286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 sz="16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 the Driver Hotline</a:t>
            </a:r>
            <a:r>
              <a:rPr lang="en-US" sz="1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or</a:t>
            </a:r>
          </a:p>
          <a:p>
            <a:pPr marL="1143000" marR="0" lvl="2" indent="-2286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 sz="1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Offer an </a:t>
            </a:r>
            <a:r>
              <a:rPr lang="en-US" sz="16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alternative solution</a:t>
            </a:r>
            <a:r>
              <a:rPr lang="en-US" sz="1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the Market Manager does not answer, proceed to 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Step 2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DD68AA2-6B9C-962C-7448-A763ACF2A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04494"/>
            <a:ext cx="11434739" cy="383182"/>
          </a:xfrm>
        </p:spPr>
        <p:txBody>
          <a:bodyPr/>
          <a:lstStyle/>
          <a:p>
            <a:r>
              <a:rPr lang="en-US" dirty="0"/>
              <a:t>Driver Hotline Process</a:t>
            </a:r>
          </a:p>
        </p:txBody>
      </p:sp>
    </p:spTree>
    <p:extLst>
      <p:ext uri="{BB962C8B-B14F-4D97-AF65-F5344CB8AC3E}">
        <p14:creationId xmlns:p14="http://schemas.microsoft.com/office/powerpoint/2010/main" val="1415802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1B0E9-897E-54E9-E99F-8D5879F9F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B13606-1A69-A7C5-7CC1-1FDDEFC8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FD7FB1-67E2-E197-D85D-15D05E06250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solidFill>
                  <a:srgbClr val="009AD6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Step 2: Evaluate Rescheduling Needs</a:t>
            </a:r>
            <a:endParaRPr lang="en-US" sz="1800" dirty="0">
              <a:solidFill>
                <a:srgbClr val="009AD6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17220" lvl="1" indent="-34290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Blocked Placement Area or Customer-Resolved Issues:</a:t>
            </a:r>
            <a:endParaRPr lang="en-US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the issue is due to a 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blocked placement area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or any other issue that might be resolved by speaking with the customer:</a:t>
            </a:r>
          </a:p>
          <a:p>
            <a:pPr marL="1143000" marR="0" lvl="2" indent="-2286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 sz="1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driver </a:t>
            </a:r>
            <a:r>
              <a:rPr lang="en-US" sz="16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must wait 15 minutes</a:t>
            </a:r>
            <a:r>
              <a:rPr lang="en-US" sz="1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 allow time for resolution.</a:t>
            </a:r>
          </a:p>
          <a:p>
            <a:pPr marL="1143000" marR="0" lvl="2" indent="-2286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 sz="1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 this time, the </a:t>
            </a:r>
            <a:r>
              <a:rPr lang="en-US" sz="16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 will make every effort to</a:t>
            </a:r>
            <a:r>
              <a:rPr lang="en-US" sz="1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communicate with the Manager </a:t>
            </a:r>
            <a:r>
              <a:rPr lang="en-US" sz="1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they are not able to make contact on the initial call in step one.</a:t>
            </a:r>
          </a:p>
          <a:p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6E55B0E9-D2AC-AA3D-79AB-8675CE69B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04494"/>
            <a:ext cx="11434739" cy="383182"/>
          </a:xfrm>
        </p:spPr>
        <p:txBody>
          <a:bodyPr/>
          <a:lstStyle/>
          <a:p>
            <a:r>
              <a:rPr lang="en-US" dirty="0"/>
              <a:t>Driver Hotline Process</a:t>
            </a:r>
          </a:p>
        </p:txBody>
      </p:sp>
    </p:spTree>
    <p:extLst>
      <p:ext uri="{BB962C8B-B14F-4D97-AF65-F5344CB8AC3E}">
        <p14:creationId xmlns:p14="http://schemas.microsoft.com/office/powerpoint/2010/main" val="289251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BC12D-DF64-199E-E516-A32EAA568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74F098-28FD-AD5B-E1CA-0A2497693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99BDC9-9AC5-FC8E-5248-8E67EBA53C1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solidFill>
                  <a:srgbClr val="009AD6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Step 3: If Unable to Contact Market Manager, Call Ops Support</a:t>
            </a:r>
            <a:r>
              <a:rPr lang="en-US" sz="1800" dirty="0">
                <a:solidFill>
                  <a:srgbClr val="009AD6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lang="en-US" sz="1800" b="1" dirty="0">
                <a:solidFill>
                  <a:srgbClr val="009AD6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at 855-640-4853</a:t>
            </a:r>
            <a:endParaRPr lang="en-US" sz="1800" dirty="0">
              <a:solidFill>
                <a:srgbClr val="009AD6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17220" lvl="1" indent="-34290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 Preparation: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Before calling Ops Support , ensure you have:</a:t>
            </a: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ct val="63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Order Number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ct val="63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 Date</a:t>
            </a:r>
            <a:endParaRPr lang="en-US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ct val="63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Reason for Reschedule 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 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 Modification Details.</a:t>
            </a:r>
            <a:endParaRPr lang="en-US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ct val="63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Service Date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 based on Reschedule Guidelines below.</a:t>
            </a:r>
          </a:p>
          <a:p>
            <a:pPr marL="617220" lvl="1" indent="-34290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Reschedule Guidelines:</a:t>
            </a:r>
            <a:endParaRPr lang="en-US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ct val="63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the reschedule is due to a 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PODS issue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(e.g., equipment or hours of service constraints), the customer should be rescheduled for the 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following day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ct val="63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the reschedule is at the 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customer's request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or due to a 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placement issue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that cannot be resolved within the 15-minute wait period, the customer can be rescheduled to the 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next available day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  </a:t>
            </a:r>
          </a:p>
          <a:p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D1FA294-1315-6CD8-F47D-3E8AF4115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04494"/>
            <a:ext cx="11434739" cy="383182"/>
          </a:xfrm>
        </p:spPr>
        <p:txBody>
          <a:bodyPr/>
          <a:lstStyle/>
          <a:p>
            <a:r>
              <a:rPr lang="en-US" dirty="0"/>
              <a:t>Driver Hotline Process</a:t>
            </a:r>
          </a:p>
        </p:txBody>
      </p:sp>
    </p:spTree>
    <p:extLst>
      <p:ext uri="{BB962C8B-B14F-4D97-AF65-F5344CB8AC3E}">
        <p14:creationId xmlns:p14="http://schemas.microsoft.com/office/powerpoint/2010/main" val="2470033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142AF-0339-FD7A-9D44-6FCE20A82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0B7BB4-6C8D-A068-2184-607257BC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6E573C-0F0D-A071-A163-EC7378004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04494"/>
            <a:ext cx="11434739" cy="383182"/>
          </a:xfrm>
        </p:spPr>
        <p:txBody>
          <a:bodyPr/>
          <a:lstStyle/>
          <a:p>
            <a:r>
              <a:rPr lang="en-US" dirty="0"/>
              <a:t>Ops Support Responsibilities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29279-3191-1AFB-5F6C-62565349989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800" b="1" dirty="0">
                <a:solidFill>
                  <a:srgbClr val="009AD6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Case Creation and Customer Notification</a:t>
            </a:r>
            <a:endParaRPr lang="en-US" sz="1800" dirty="0">
              <a:solidFill>
                <a:srgbClr val="009AD6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Ops Support will create the appropriate 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Salesforce case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Ops Support will n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otify customers as needed.</a:t>
            </a:r>
            <a:endParaRPr lang="en-US" altLang="en-US" b="1" dirty="0">
              <a:solidFill>
                <a:srgbClr val="007DB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800" b="1" dirty="0">
                <a:solidFill>
                  <a:srgbClr val="009AD6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Limitations by Order Type</a:t>
            </a:r>
            <a:endParaRPr lang="en-US" sz="1800" dirty="0">
              <a:solidFill>
                <a:srgbClr val="009AD6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Commercial Orders: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Ops Support cannot make changes that affect pricing.</a:t>
            </a: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Canadian Orders: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Ops Support can only modify dates (no address or service type changes).</a:t>
            </a: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Hawaii/City Service Jobs: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Ops Support cannot make any updates.</a:t>
            </a:r>
          </a:p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800" b="1" dirty="0">
                <a:solidFill>
                  <a:srgbClr val="009AD6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Priority Handling</a:t>
            </a:r>
            <a:endParaRPr lang="en-US" sz="1800" dirty="0">
              <a:solidFill>
                <a:srgbClr val="009AD6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 request made via the 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 Hotline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is treated as a 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priority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will be addressed immediately after the call.</a:t>
            </a:r>
          </a:p>
          <a:p>
            <a:pPr marL="742950" marR="0" lvl="1" indent="-285750">
              <a:lnSpc>
                <a:spcPct val="1070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Requests are expected to be completed within 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one hour</a:t>
            </a:r>
            <a:r>
              <a:rPr lang="en-US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during operational hours.</a:t>
            </a:r>
          </a:p>
          <a:p>
            <a:pPr marL="0" marR="0" lvl="0" indent="0">
              <a:lnSpc>
                <a:spcPct val="107000"/>
              </a:lnSpc>
              <a:spcAft>
                <a:spcPts val="800"/>
              </a:spcAft>
              <a:buSzPct val="100000"/>
              <a:buNone/>
              <a:tabLst>
                <a:tab pos="457200" algn="l"/>
              </a:tabLst>
            </a:pPr>
            <a:endParaRPr lang="en-US" sz="16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664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6A799-4C0F-53C9-6509-D18948743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F95BF8-C092-4FA3-8654-FB2F67C5C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5CF143-0010-0EE7-086A-874A3800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04494"/>
            <a:ext cx="11434739" cy="383182"/>
          </a:xfrm>
        </p:spPr>
        <p:txBody>
          <a:bodyPr/>
          <a:lstStyle/>
          <a:p>
            <a:r>
              <a:rPr lang="en-US" sz="2800" b="1" i="0" kern="1200" dirty="0"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rPr>
              <a:t>Warehouse Return Not Locked Properly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194A5A-D61B-8ADC-3BF7-06F446C517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3" y="1103000"/>
            <a:ext cx="6897896" cy="4868022"/>
          </a:xfrm>
        </p:spPr>
        <p:txBody>
          <a:bodyPr/>
          <a:lstStyle/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800" b="1" dirty="0">
                <a:solidFill>
                  <a:srgbClr val="009AD6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Purpose</a:t>
            </a:r>
            <a:endParaRPr lang="en-US" sz="1800" dirty="0">
              <a:solidFill>
                <a:srgbClr val="009AD6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3152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D3D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Eliminate same-day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1600" dirty="0">
                <a:solidFill>
                  <a:srgbClr val="3D3D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eschedules due to containers not being properly secured with a lock</a:t>
            </a:r>
          </a:p>
          <a:p>
            <a:pPr marL="731520" indent="-285750">
              <a:spcBef>
                <a:spcPts val="50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D3D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Provide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</a:t>
            </a:r>
            <a:r>
              <a:rPr lang="en-US" sz="1600" dirty="0">
                <a:solidFill>
                  <a:srgbClr val="3D3D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ustomers a level of service that:</a:t>
            </a:r>
          </a:p>
          <a:p>
            <a:pPr marL="1017270" lvl="2" indent="-285750">
              <a:buSzPct val="63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D3D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Will not impede or delay downstream services</a:t>
            </a:r>
          </a:p>
          <a:p>
            <a:pPr marL="1017270" lvl="2" indent="-285750">
              <a:buSzPct val="63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D3D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Secures container contents</a:t>
            </a:r>
          </a:p>
          <a:p>
            <a:pPr marL="731520" indent="-285750">
              <a:spcBef>
                <a:spcPts val="50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D3D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Increased on-time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</a:t>
            </a:r>
            <a:r>
              <a:rPr lang="en-US" sz="1600" dirty="0">
                <a:solidFill>
                  <a:srgbClr val="3D3D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elivery</a:t>
            </a:r>
          </a:p>
          <a:p>
            <a:pPr marL="1005840" lvl="2" indent="-285750">
              <a:spcAft>
                <a:spcPts val="800"/>
              </a:spcAft>
              <a:buSzPct val="63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D3D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Fewer route disruptions</a:t>
            </a:r>
          </a:p>
          <a:p>
            <a:pPr marL="1005840" lvl="2" indent="-285750">
              <a:spcAft>
                <a:spcPts val="800"/>
              </a:spcAft>
              <a:buSzPct val="63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D3D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Improve route efficiency</a:t>
            </a:r>
          </a:p>
          <a:p>
            <a:pPr marL="731520" indent="-285750">
              <a:spcBef>
                <a:spcPts val="50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D3D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Remind drivers of the importance of following the process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46E69F-ED43-A6F9-8BE0-D2BF3CAEF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7674" y="1389834"/>
            <a:ext cx="3298454" cy="4581188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8C2E54-48BE-C256-77B9-AEFD91116854}"/>
              </a:ext>
            </a:extLst>
          </p:cNvPr>
          <p:cNvSpPr txBox="1"/>
          <p:nvPr/>
        </p:nvSpPr>
        <p:spPr>
          <a:xfrm>
            <a:off x="8943364" y="966630"/>
            <a:ext cx="1367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linkClick r:id="rId3"/>
              </a:rPr>
              <a:t>Policy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62767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51648-9806-6332-F5F4-6DD954D3F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A55F0-490A-8D73-2E05-1CB25A7D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E17F17-AD8A-B1B1-8729-F97DB5C0A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04494"/>
            <a:ext cx="11434739" cy="383182"/>
          </a:xfrm>
        </p:spPr>
        <p:txBody>
          <a:bodyPr/>
          <a:lstStyle/>
          <a:p>
            <a:r>
              <a:rPr lang="en-US" sz="2800" b="1" i="0" kern="1200" dirty="0"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rPr>
              <a:t>Warehouse Return Not Locked Properly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044152-9903-30BE-0786-3501334D83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00"/>
            <a:ext cx="11434737" cy="4868022"/>
          </a:xfrm>
        </p:spPr>
        <p:txBody>
          <a:bodyPr/>
          <a:lstStyle/>
          <a:p>
            <a:pPr marR="0"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800" b="1" dirty="0">
                <a:solidFill>
                  <a:srgbClr val="009AD6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Changes</a:t>
            </a:r>
            <a:endParaRPr lang="en-US" sz="1800" dirty="0">
              <a:solidFill>
                <a:srgbClr val="009AD6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31520" indent="-285750"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Outlined steps and links to create the correct Salesforce case, ensuring proper communication to Ops Support </a:t>
            </a:r>
            <a:r>
              <a:rPr lang="en-US" sz="1800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customer</a:t>
            </a:r>
            <a:endParaRPr lang="en-US" sz="1800" dirty="0">
              <a:solidFill>
                <a:srgbClr val="3D3D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31520" indent="-285750"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 communications setting proper expectations with customers</a:t>
            </a:r>
          </a:p>
          <a:p>
            <a:pPr marL="731520" indent="-285750"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/>
              <a:t>S</a:t>
            </a:r>
            <a:r>
              <a:rPr lang="en-US" sz="1800" dirty="0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random combination for lock, ensuring the safety of customers’ contents and limiting access</a:t>
            </a:r>
          </a:p>
        </p:txBody>
      </p:sp>
    </p:spTree>
    <p:extLst>
      <p:ext uri="{BB962C8B-B14F-4D97-AF65-F5344CB8AC3E}">
        <p14:creationId xmlns:p14="http://schemas.microsoft.com/office/powerpoint/2010/main" val="2395471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7417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1436C-6C2B-3A46-A5F7-59A18244F8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61878894"/>
      </p:ext>
    </p:extLst>
  </p:cSld>
  <p:clrMapOvr>
    <a:masterClrMapping/>
  </p:clrMapOvr>
</p:sld>
</file>

<file path=ppt/theme/theme1.xml><?xml version="1.0" encoding="utf-8"?>
<a:theme xmlns:a="http://schemas.openxmlformats.org/drawingml/2006/main" name="1_PODS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" id="{D0FACB68-591E-EF4C-BE81-60884C617A55}" vid="{64AAA5A8-D655-6648-91FA-8C54157EE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3FC5BC3CC4854AAB888B7C83730C1C" ma:contentTypeVersion="14" ma:contentTypeDescription="Create a new document." ma:contentTypeScope="" ma:versionID="815532ddc5cb96ff5826df604603a252">
  <xsd:schema xmlns:xsd="http://www.w3.org/2001/XMLSchema" xmlns:xs="http://www.w3.org/2001/XMLSchema" xmlns:p="http://schemas.microsoft.com/office/2006/metadata/properties" xmlns:ns3="77176cda-7a4e-4739-8393-ec1a8efda4a8" xmlns:ns4="e58c9551-d9a6-420e-8baf-cad2c67950fe" targetNamespace="http://schemas.microsoft.com/office/2006/metadata/properties" ma:root="true" ma:fieldsID="0a37df4b1447eee5c66b6c3e948be8c5" ns3:_="" ns4:_="">
    <xsd:import namespace="77176cda-7a4e-4739-8393-ec1a8efda4a8"/>
    <xsd:import namespace="e58c9551-d9a6-420e-8baf-cad2c67950f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176cda-7a4e-4739-8393-ec1a8efda4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8c9551-d9a6-420e-8baf-cad2c67950f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63EDE8-0ECE-4811-A94E-458D2668B6D3}">
  <ds:schemaRefs>
    <ds:schemaRef ds:uri="http://schemas.microsoft.com/office/2006/metadata/properties"/>
    <ds:schemaRef ds:uri="http://schemas.microsoft.com/office/2006/documentManagement/types"/>
    <ds:schemaRef ds:uri="77176cda-7a4e-4739-8393-ec1a8efda4a8"/>
    <ds:schemaRef ds:uri="http://www.w3.org/XML/1998/namespace"/>
    <ds:schemaRef ds:uri="http://schemas.microsoft.com/office/infopath/2007/PartnerControls"/>
    <ds:schemaRef ds:uri="e58c9551-d9a6-420e-8baf-cad2c67950fe"/>
    <ds:schemaRef ds:uri="http://purl.org/dc/elements/1.1/"/>
    <ds:schemaRef ds:uri="http://purl.org/dc/dcmitype/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4E00018-DFE2-4FDC-BCCF-2F444C0CAF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176cda-7a4e-4739-8393-ec1a8efda4a8"/>
    <ds:schemaRef ds:uri="e58c9551-d9a6-420e-8baf-cad2c67950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D4677C-871D-42F2-9B6E-F268E4FA5B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6280</TotalTime>
  <Words>638</Words>
  <Application>Microsoft Office PowerPoint</Application>
  <PresentationFormat>Widescreen</PresentationFormat>
  <Paragraphs>75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Courier New</vt:lpstr>
      <vt:lpstr>Open Sans</vt:lpstr>
      <vt:lpstr>STIXGeneral-Regular</vt:lpstr>
      <vt:lpstr>Wingdings</vt:lpstr>
      <vt:lpstr>1_PODS</vt:lpstr>
      <vt:lpstr>Driver Hotline Details and Warehouse Return Not Locked Properly </vt:lpstr>
      <vt:lpstr>PowerPoint Presentation</vt:lpstr>
      <vt:lpstr>Availability</vt:lpstr>
      <vt:lpstr>Driver Hotline Process</vt:lpstr>
      <vt:lpstr>Driver Hotline Process</vt:lpstr>
      <vt:lpstr>Driver Hotline Process</vt:lpstr>
      <vt:lpstr>Ops Support Responsibilities</vt:lpstr>
      <vt:lpstr>Warehouse Return Not Locked Properly</vt:lpstr>
      <vt:lpstr>Warehouse Return Not Locked Properly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 goes here</dc:title>
  <dc:creator>Dana Farnsworth</dc:creator>
  <cp:lastModifiedBy>Taylor Jenkins</cp:lastModifiedBy>
  <cp:revision>179</cp:revision>
  <dcterms:created xsi:type="dcterms:W3CDTF">2021-04-23T15:52:12Z</dcterms:created>
  <dcterms:modified xsi:type="dcterms:W3CDTF">2025-01-07T21:37:15Z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0x010100123FC5BC3CC4854AAB888B7C83730C1C</vt:lpwstr>
  </property>
</Properties>
</file>