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tags/tag7.xml" ContentType="application/vnd.openxmlformats-officedocument.presentationml.tags+xml"/>
  <Override PartName="/ppt/tags/tag9.xml" ContentType="application/vnd.openxmlformats-officedocument.presentationml.tags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18.xml" ContentType="application/vnd.openxmlformats-officedocument.presentationml.tag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ppt/tags/tag15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436" r:id="rId3"/>
    <p:sldId id="265" r:id="rId4"/>
    <p:sldId id="416" r:id="rId5"/>
    <p:sldId id="448" r:id="rId6"/>
    <p:sldId id="449" r:id="rId7"/>
    <p:sldId id="451" r:id="rId8"/>
    <p:sldId id="452" r:id="rId9"/>
    <p:sldId id="460" r:id="rId10"/>
    <p:sldId id="461" r:id="rId11"/>
    <p:sldId id="453" r:id="rId12"/>
    <p:sldId id="454" r:id="rId13"/>
    <p:sldId id="455" r:id="rId14"/>
    <p:sldId id="456" r:id="rId15"/>
    <p:sldId id="457" r:id="rId16"/>
    <p:sldId id="458" r:id="rId17"/>
    <p:sldId id="459" r:id="rId18"/>
  </p:sldIdLst>
  <p:sldSz cx="14630400" cy="8229600"/>
  <p:notesSz cx="6858000" cy="9144000"/>
  <p:custDataLst>
    <p:tags r:id="rId20"/>
  </p:custDataLst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4" autoAdjust="0"/>
    <p:restoredTop sz="94660"/>
  </p:normalViewPr>
  <p:slideViewPr>
    <p:cSldViewPr>
      <p:cViewPr varScale="1">
        <p:scale>
          <a:sx n="94" d="100"/>
          <a:sy n="94" d="100"/>
        </p:scale>
        <p:origin x="-756" y="-10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2ACD0F-240C-466E-80E0-59E4ED7A8AEC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A9AD5-E6AF-4D10-8806-1D57CD4006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29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EF272-C746-433F-957E-43EF71433C0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76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400" y="3048000"/>
            <a:ext cx="9448544" cy="1981200"/>
          </a:xfrm>
        </p:spPr>
        <p:txBody>
          <a:bodyPr anchor="t">
            <a:normAutofit/>
          </a:bodyPr>
          <a:lstStyle>
            <a:lvl1pPr>
              <a:defRPr sz="3600" b="1" i="0">
                <a:latin typeface="Lucida Sans" panose="020B060203050409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533400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6290-D434-4F45-B688-93DC33C845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053" name="Picture 5" descr="C:\Users\rrobinson\Desktop\EOHI Company PowerPoint\Powerpoint Templates\Powerpoint Templates\Logos\PowerPoint\ESOP-logo--Black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18138" y="380998"/>
            <a:ext cx="501606" cy="53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\\EOHFS01\Shared\Marketing\PowerPoint Template\Final Template Design\GCC\GCC -  Navy BlueTitle Slideps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0"/>
            <a:ext cx="14765867" cy="830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\\EOHFS01\Shared\Marketing\Logos\GCC Logo\Gulf Controls Logos\PowerPoint Word Excel\GCLogo_Navy_HighRe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36" y="1447800"/>
            <a:ext cx="6334130" cy="576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29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F9D3-858F-481D-A713-BFC5C1BDEF39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6290-D434-4F45-B688-93DC33C845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24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F9D3-858F-481D-A713-BFC5C1BDEF39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6290-D434-4F45-B688-93DC33C845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013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41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F9D3-858F-481D-A713-BFC5C1BDEF39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6290-D434-4F45-B688-93DC33C845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33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6F9D3-858F-481D-A713-BFC5C1BDEF39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96290-D434-4F45-B688-93DC33C845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40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EOHFS01\Shared\Marketing\PowerPoint Template\Final Template Design\GCC\GCC - Navy BlueSwoosh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14706600" cy="825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76200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98120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6F9D3-858F-481D-A713-BFC5C1BDEF39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96290-D434-4F45-B688-93DC33C8455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27" name="Picture 3" descr="C:\Users\rrobinson\Desktop\EOHI Company PowerPoint\Powerpoint Templates\Powerpoint Templates\Logos\PowerPoint\ESOP-White-Logo.g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543800"/>
            <a:ext cx="534184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\\EOHFS01\Shared\Marketing\Logos\GCC Logo\Gulf Controls Logos\PowerPoint Word Excel\GCLogo_Navy_HighRes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3167070" cy="28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027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130622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Lucida Sans" panose="020B0602030504090204" pitchFamily="34" charset="0"/>
          <a:ea typeface="+mj-ea"/>
          <a:cs typeface="+mj-cs"/>
        </a:defRPr>
      </a:lvl1pPr>
    </p:titleStyle>
    <p:bodyStyle>
      <a:lvl1pPr marL="489833" indent="-489833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34" charset="0"/>
          <a:ea typeface="+mn-ea"/>
          <a:cs typeface="+mn-cs"/>
        </a:defRPr>
      </a:lvl1pPr>
      <a:lvl2pPr marL="1061304" indent="-408194" algn="l" defTabSz="13062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Helvetica" pitchFamily="34" charset="0"/>
          <a:ea typeface="+mn-ea"/>
          <a:cs typeface="+mn-cs"/>
        </a:defRPr>
      </a:lvl2pPr>
      <a:lvl3pPr marL="163277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34" charset="0"/>
          <a:ea typeface="+mn-ea"/>
          <a:cs typeface="+mn-cs"/>
        </a:defRPr>
      </a:lvl3pPr>
      <a:lvl4pPr marL="228588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Helvetica" pitchFamily="34" charset="0"/>
          <a:ea typeface="+mn-ea"/>
          <a:cs typeface="+mn-cs"/>
        </a:defRPr>
      </a:lvl4pPr>
      <a:lvl5pPr marL="293899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Helvetica" pitchFamily="34" charset="0"/>
          <a:ea typeface="+mn-ea"/>
          <a:cs typeface="+mn-cs"/>
        </a:defRPr>
      </a:lvl5pPr>
      <a:lvl6pPr marL="359210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13062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5532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DRIVE MOTOR MAINTENANCE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8DD4007-E2D5-43B4-8256-F93A4DBF672D}"/>
              </a:ext>
            </a:extLst>
          </p:cNvPr>
          <p:cNvSpPr/>
          <p:nvPr/>
        </p:nvSpPr>
        <p:spPr>
          <a:xfrm>
            <a:off x="4017579" y="7391400"/>
            <a:ext cx="75438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PODS HYDRAULIC SYSTEM 1</a:t>
            </a:r>
            <a:r>
              <a:rPr lang="en-US" baseline="30000" dirty="0"/>
              <a:t>ST</a:t>
            </a:r>
            <a:r>
              <a:rPr lang="en-US" dirty="0"/>
              <a:t> GENERATION PODZILLA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893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6775" y="1348188"/>
            <a:ext cx="4819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TRAINING AGENDA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90800" y="2507159"/>
            <a:ext cx="8991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590800" y="3438619"/>
            <a:ext cx="8991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2590800" y="4412159"/>
            <a:ext cx="89916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1000" y="2507159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DRIVE MOTOR ASSEMBLY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48150" y="3385656"/>
            <a:ext cx="6191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GENERAL MAINTENANCE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6775" y="4425739"/>
            <a:ext cx="563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TROUBLESHOOTING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3741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A8315155-DCEC-4536-B0C8-BD7101A01294}"/>
              </a:ext>
            </a:extLst>
          </p:cNvPr>
          <p:cNvGrpSpPr/>
          <p:nvPr/>
        </p:nvGrpSpPr>
        <p:grpSpPr>
          <a:xfrm>
            <a:off x="1336203" y="1362152"/>
            <a:ext cx="3570069" cy="1228648"/>
            <a:chOff x="-140762" y="1978645"/>
            <a:chExt cx="3570069" cy="1228648"/>
          </a:xfrm>
        </p:grpSpPr>
        <p:pic>
          <p:nvPicPr>
            <p:cNvPr id="6" name="Picture 2" descr="http://www.nasmhpd.org/images/medicalDirector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9600" l="0" r="100000">
                          <a14:foregroundMark x1="39900" y1="31800" x2="39900" y2="31800"/>
                          <a14:foregroundMark x1="50300" y1="2900" x2="50300" y2="2900"/>
                          <a14:backgroundMark x1="48100" y1="78500" x2="48100" y2="78500"/>
                          <a14:backgroundMark x1="52400" y1="78300" x2="52400" y2="783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221" y="1978645"/>
              <a:ext cx="438475" cy="4085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2"/>
            <p:cNvSpPr txBox="1">
              <a:spLocks noChangeArrowheads="1"/>
            </p:cNvSpPr>
            <p:nvPr/>
          </p:nvSpPr>
          <p:spPr>
            <a:xfrm>
              <a:off x="-140762" y="2711993"/>
              <a:ext cx="3570069" cy="495300"/>
            </a:xfrm>
            <a:prstGeom prst="rect">
              <a:avLst/>
            </a:prstGeom>
          </p:spPr>
          <p:txBody>
            <a:bodyPr lIns="91440" tIns="45720" rIns="91440" bIns="45720" anchor="ctr"/>
            <a:lstStyle/>
            <a:p>
              <a:pPr algn="ctr" defTabSz="914400">
                <a:defRPr/>
              </a:pPr>
              <a:r>
                <a:rPr lang="en-US" sz="1800" b="1" dirty="0">
                  <a:solidFill>
                    <a:prstClr val="black"/>
                  </a:solidFill>
                  <a:latin typeface="Helvetica Neue Bold Condensed"/>
                  <a:cs typeface="Helvetica Neue Bold Condensed"/>
                </a:rPr>
                <a:t>COUNTERBALANCE VALVES</a:t>
              </a:r>
            </a:p>
            <a:p>
              <a:pPr algn="ctr" defTabSz="914400">
                <a:defRPr/>
              </a:pPr>
              <a:r>
                <a:rPr lang="en-US" sz="1800" b="1" dirty="0">
                  <a:solidFill>
                    <a:prstClr val="black"/>
                  </a:solidFill>
                  <a:latin typeface="Helvetica Neue Bold Condensed"/>
                  <a:cs typeface="Helvetica Neue Bold Condensed"/>
                </a:rPr>
                <a:t>CBCALJN / YTA Manifold</a:t>
              </a:r>
            </a:p>
            <a:p>
              <a:pPr algn="ctr" defTabSz="914400">
                <a:defRPr/>
              </a:pPr>
              <a:endParaRPr lang="en-US" sz="1800" b="1" dirty="0">
                <a:solidFill>
                  <a:prstClr val="black"/>
                </a:solidFill>
                <a:latin typeface="Helvetica Neue Bold Condensed"/>
                <a:cs typeface="Helvetica Neue Bold Condensed"/>
              </a:endParaRPr>
            </a:p>
          </p:txBody>
        </p:sp>
      </p:grp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602420" y="2171700"/>
            <a:ext cx="5113580" cy="4953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ctr" defTabSz="914400">
              <a:defRPr/>
            </a:pPr>
            <a:r>
              <a:rPr lang="en-US" sz="1800" b="1" dirty="0">
                <a:solidFill>
                  <a:prstClr val="black"/>
                </a:solidFill>
                <a:latin typeface="Helvetica Neue Bold Condensed"/>
                <a:cs typeface="Helvetica Neue Bold Condensed"/>
              </a:rPr>
              <a:t>Parker Medium Duty</a:t>
            </a:r>
          </a:p>
          <a:p>
            <a:pPr algn="ctr" defTabSz="914400">
              <a:defRPr/>
            </a:pPr>
            <a:r>
              <a:rPr lang="en-US" sz="1800" b="1" dirty="0">
                <a:solidFill>
                  <a:prstClr val="black"/>
                </a:solidFill>
                <a:latin typeface="Helvetica Neue Bold Condensed"/>
                <a:cs typeface="Helvetica Neue Bold Condensed"/>
              </a:rPr>
              <a:t> Hydraulic Motor</a:t>
            </a:r>
          </a:p>
          <a:p>
            <a:pPr algn="ctr" defTabSz="914400">
              <a:defRPr/>
            </a:pPr>
            <a:r>
              <a:rPr lang="en-US" sz="1800" b="1" dirty="0">
                <a:solidFill>
                  <a:prstClr val="black"/>
                </a:solidFill>
                <a:latin typeface="Helvetica Neue Bold Condensed"/>
                <a:cs typeface="Helvetica Neue Bold Condensed"/>
              </a:rPr>
              <a:t>TG series</a:t>
            </a:r>
          </a:p>
          <a:p>
            <a:pPr algn="ctr" defTabSz="914400">
              <a:defRPr/>
            </a:pPr>
            <a:endParaRPr lang="en-US" sz="1800" b="1" dirty="0">
              <a:solidFill>
                <a:prstClr val="black"/>
              </a:solidFill>
              <a:latin typeface="Helvetica Neue Bold Condensed"/>
              <a:cs typeface="Helvetica Neue Bold Condensed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2438400" y="4430431"/>
            <a:ext cx="3588224" cy="4953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ctr" defTabSz="914400">
              <a:defRPr/>
            </a:pPr>
            <a:r>
              <a:rPr lang="en-US" sz="1800" b="1" dirty="0">
                <a:solidFill>
                  <a:schemeClr val="bg1"/>
                </a:solidFill>
                <a:latin typeface="Helvetica Neue Bold Condensed"/>
                <a:cs typeface="Helvetica Neue Bold Condensed"/>
              </a:rPr>
              <a:t>Animatronics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48200" y="650298"/>
            <a:ext cx="8387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3600" b="1" dirty="0">
                <a:latin typeface="+mj-lt"/>
              </a:rPr>
              <a:t>What makes up the drive motor assembly?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152F1E5-B634-4F1B-AFA6-908F4EAE9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" y="2706819"/>
            <a:ext cx="1749823" cy="405640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427EAF5A-F14D-4A9C-8AE9-EC13FCE38D9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447"/>
          <a:stretch/>
        </p:blipFill>
        <p:spPr>
          <a:xfrm>
            <a:off x="9138790" y="2723201"/>
            <a:ext cx="4585390" cy="4777681"/>
          </a:xfrm>
          <a:prstGeom prst="rect">
            <a:avLst/>
          </a:prstGeom>
        </p:spPr>
      </p:pic>
      <p:pic>
        <p:nvPicPr>
          <p:cNvPr id="1026" name="42946C51-F160-41CA-A36B-09041596AAEB" descr="42946C51-F160-41CA-A36B-09041596AAEB">
            <a:extLst>
              <a:ext uri="{FF2B5EF4-FFF2-40B4-BE49-F238E27FC236}">
                <a16:creationId xmlns:a16="http://schemas.microsoft.com/office/drawing/2014/main" xmlns="" id="{7243FB50-1252-4EFB-B207-13584901A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4" t="17430" r="22695" b="15248"/>
          <a:stretch/>
        </p:blipFill>
        <p:spPr bwMode="auto">
          <a:xfrm rot="5400000">
            <a:off x="2808457" y="3620941"/>
            <a:ext cx="4115341" cy="291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9714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8590721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Drive Motor Counterbalance Valve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7848600" y="1600200"/>
            <a:ext cx="4794601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Counterbalance valves should be set at least 1.3 times the maximum load induced pressure.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Turn adjustment clockwise to decrease setting and release load.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Full clockwise setting is less than 200 psi (14 bar).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Backpressure at port 2 adds to the effective relief setting at a ratio of 1 plus the pilot ratio times the backpressure.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02D0F8-4E23-412B-9FE6-E61C66ADC083}"/>
              </a:ext>
            </a:extLst>
          </p:cNvPr>
          <p:cNvSpPr txBox="1"/>
          <p:nvPr/>
        </p:nvSpPr>
        <p:spPr>
          <a:xfrm>
            <a:off x="990600" y="1600200"/>
            <a:ext cx="5638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CBCALJN </a:t>
            </a:r>
          </a:p>
          <a:p>
            <a:r>
              <a:rPr lang="en-US" dirty="0"/>
              <a:t>Counterbalance Valve Features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Standard Set Screw Adjustment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Pressure Setting 3000 psi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25 psi check setting</a:t>
            </a:r>
          </a:p>
          <a:p>
            <a:endParaRPr lang="en-US" dirty="0"/>
          </a:p>
        </p:txBody>
      </p:sp>
      <p:pic>
        <p:nvPicPr>
          <p:cNvPr id="1026" name="Picture 2" descr="image001">
            <a:extLst>
              <a:ext uri="{FF2B5EF4-FFF2-40B4-BE49-F238E27FC236}">
                <a16:creationId xmlns:a16="http://schemas.microsoft.com/office/drawing/2014/main" xmlns="" id="{74C1A757-925E-4564-9730-15EF1F352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810000"/>
            <a:ext cx="3717059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2884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8590721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Counterbalance Valves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7848600" y="1600200"/>
            <a:ext cx="479460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Reseat exceeds 85% of set pressure when the valve is standard set. Settings lower than the standard set pressure may result in lower reseat percentages.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dirty="0"/>
              <a:t>These counterbalance cartridges are installed directly into a cavity mounted to the motor for added protection and improved stiffness in the circuit.</a:t>
            </a:r>
          </a:p>
        </p:txBody>
      </p:sp>
      <p:pic>
        <p:nvPicPr>
          <p:cNvPr id="2050" name="Picture 1" descr="image002">
            <a:extLst>
              <a:ext uri="{FF2B5EF4-FFF2-40B4-BE49-F238E27FC236}">
                <a16:creationId xmlns:a16="http://schemas.microsoft.com/office/drawing/2014/main" xmlns="" id="{D890FB44-57C5-4BBC-B5DE-56A6FF450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13147"/>
            <a:ext cx="6324600" cy="6187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1769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latin typeface="+mn-lt"/>
              </a:rPr>
              <a:t>Counterbalance Valves Adjustment Procedure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02D0F8-4E23-412B-9FE6-E61C66ADC083}"/>
              </a:ext>
            </a:extLst>
          </p:cNvPr>
          <p:cNvSpPr txBox="1"/>
          <p:nvPr/>
        </p:nvSpPr>
        <p:spPr>
          <a:xfrm>
            <a:off x="1600200" y="2590800"/>
            <a:ext cx="115062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dirty="0">
                <a:solidFill>
                  <a:srgbClr val="FF0000"/>
                </a:solidFill>
              </a:rPr>
              <a:t>Counterbalance valves should always be pressure set prior to their installation into the system.</a:t>
            </a:r>
            <a:endParaRPr lang="en-US" sz="44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923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dirty="0">
                <a:latin typeface="+mn-lt"/>
              </a:rPr>
              <a:t>Counterbalance Valves Adjustment Procedure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7742554" y="1219200"/>
            <a:ext cx="59734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Note: You will not be able to observe the final setting of the valve on the gauge, as this setting will be higher than the highest load induced pressure.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02D0F8-4E23-412B-9FE6-E61C66ADC083}"/>
              </a:ext>
            </a:extLst>
          </p:cNvPr>
          <p:cNvSpPr txBox="1"/>
          <p:nvPr/>
        </p:nvSpPr>
        <p:spPr>
          <a:xfrm>
            <a:off x="914400" y="1219200"/>
            <a:ext cx="61722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Observe the gauge and record the maximum pressure generated when raising the load.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Using the Sun Counterbalance Valve Pressure Setting vs. Turns table, verify the amount of psi is 1760 PSI per turn.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Multiply the observed load pressure by 1.3 and readjust the counterbalance valve to the calculated pressure by either increasing (turning counterclockwise) or decreasing (turning clockwise) to vary the setting.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2756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Counterbalance Valves Maintenance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7696200" y="1600200"/>
            <a:ext cx="62484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Troubleshooting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most common failure of a cartridge valve is contamination in the hydraulic fluid.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Contaminants lodge in the working parts of the cartridge and interfere in the operation.  </a:t>
            </a:r>
          </a:p>
          <a:p>
            <a:endParaRPr lang="en-US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45B26-C735-4BCF-A6FE-D248EC58686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14399" y="1600200"/>
            <a:ext cx="6477001" cy="548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514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Counterbalance Valves Contamination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9A3BA41-61C2-477F-AE87-335A2FD5C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329559"/>
            <a:ext cx="7736779" cy="3371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2D15838-D88D-4435-9946-8FF6BA7EA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710" y="1329558"/>
            <a:ext cx="4882540" cy="49950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0255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Counterbalance Valves Contamination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113A3E4-5FAA-45BB-8FAD-27A963AF6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324100"/>
            <a:ext cx="9053779" cy="3581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997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Counterbalance Valves Maintenance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685800" y="1371600"/>
            <a:ext cx="54864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to Clean the Sun Counterbalance Valves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Carefully de-pressurize the hydraulic system.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Remove the cartridge from its cavity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Inspect the valve for visible contaminants and if found remove.  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Submerge in clean mineral spirits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Manually operate the inner working parts.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All parts should move freely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7BF984-3917-4A86-9976-AFD7CD8F0129}"/>
              </a:ext>
            </a:extLst>
          </p:cNvPr>
          <p:cNvSpPr txBox="1"/>
          <p:nvPr/>
        </p:nvSpPr>
        <p:spPr>
          <a:xfrm>
            <a:off x="7315200" y="2095619"/>
            <a:ext cx="62484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After flushing, blow dry the cartridge with clean, filtered air.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Replace any seals that are worn using a Sun seal kit.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Dip the cartridge in clean hydraulic fluid 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Reinstall the cartridge and tighten and retest.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If this does not work, replace the valve with a new one.  </a:t>
            </a:r>
          </a:p>
          <a:p>
            <a:endParaRPr lang="en-US" dirty="0"/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251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8590721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Parker Hydraulic Motor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02D0F8-4E23-412B-9FE6-E61C66ADC083}"/>
              </a:ext>
            </a:extLst>
          </p:cNvPr>
          <p:cNvSpPr txBox="1"/>
          <p:nvPr/>
        </p:nvSpPr>
        <p:spPr>
          <a:xfrm>
            <a:off x="990600" y="1600200"/>
            <a:ext cx="58674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Parker TG series Medium Duty Motor </a:t>
            </a:r>
          </a:p>
          <a:p>
            <a:r>
              <a:rPr lang="en-US" u="sng" dirty="0"/>
              <a:t>Counterbalance Valve Features 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Unique High Pressure Seals the eliminate the need for a case drain and check valve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Thrust capacity 1000 </a:t>
            </a:r>
            <a:r>
              <a:rPr lang="en-US" dirty="0" err="1"/>
              <a:t>lbs</a:t>
            </a:r>
            <a:r>
              <a:rPr lang="en-US" dirty="0"/>
              <a:t> in either direction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Arrangement of internal splines transmit more torque and allow for superior lubrication resulting in less spline wear.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Zero leak commutator valve set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A2AA433-71BA-44F2-B4C7-A7177979F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080552"/>
            <a:ext cx="7010400" cy="63108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4457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Parker Drive Motor Preliminary Check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1524000" y="1524000"/>
            <a:ext cx="11506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First check for non-hydraulic problems: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Parts damaged from an impact that were not properly repaired or replaced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Improper replacement parts used in previous servicing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Mechanical linkage problems such as binding, broken or lose chain or belts.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8943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Parker Drive Motor Preliminary Check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1524000" y="1524000"/>
            <a:ext cx="12192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Check Hydraulic Components for problems</a:t>
            </a:r>
          </a:p>
          <a:p>
            <a:endParaRPr lang="en-US" sz="3200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Check Hoses for cracks, hardening, kinks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Replace any hoses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Look for </a:t>
            </a:r>
            <a:r>
              <a:rPr lang="en-US" sz="3200" dirty="0" smtClean="0"/>
              <a:t>issues with the couplings </a:t>
            </a:r>
            <a:r>
              <a:rPr lang="en-US" sz="3200" dirty="0"/>
              <a:t>and fittings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Check the filter and fluid level of reservoir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Look for air bubbles in the reservoir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Check temperature of hydraulic system.  It should not be over </a:t>
            </a:r>
            <a:r>
              <a:rPr lang="en-US" sz="3200" dirty="0" smtClean="0"/>
              <a:t>200◦</a:t>
            </a:r>
            <a:r>
              <a:rPr lang="en-US" sz="3200" dirty="0"/>
              <a:t>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957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Parker Drive Motor Troubleshooting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1219200" y="1524000"/>
            <a:ext cx="1249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7BF984-3917-4A86-9976-AFD7CD8F0129}"/>
              </a:ext>
            </a:extLst>
          </p:cNvPr>
          <p:cNvSpPr txBox="1"/>
          <p:nvPr/>
        </p:nvSpPr>
        <p:spPr>
          <a:xfrm>
            <a:off x="7315200" y="1371600"/>
            <a:ext cx="47946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0D1A2376-FCA4-4333-A0C4-4C101A2C5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932947"/>
              </p:ext>
            </p:extLst>
          </p:nvPr>
        </p:nvGraphicFramePr>
        <p:xfrm>
          <a:off x="1371600" y="1555531"/>
          <a:ext cx="115062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5400">
                  <a:extLst>
                    <a:ext uri="{9D8B030D-6E8A-4147-A177-3AD203B41FA5}">
                      <a16:colId xmlns:a16="http://schemas.microsoft.com/office/drawing/2014/main" xmlns="" val="1495541414"/>
                    </a:ext>
                  </a:extLst>
                </a:gridCol>
                <a:gridCol w="3835400">
                  <a:extLst>
                    <a:ext uri="{9D8B030D-6E8A-4147-A177-3AD203B41FA5}">
                      <a16:colId xmlns:a16="http://schemas.microsoft.com/office/drawing/2014/main" xmlns="" val="2677095604"/>
                    </a:ext>
                  </a:extLst>
                </a:gridCol>
                <a:gridCol w="3835400">
                  <a:extLst>
                    <a:ext uri="{9D8B030D-6E8A-4147-A177-3AD203B41FA5}">
                      <a16:colId xmlns:a16="http://schemas.microsoft.com/office/drawing/2014/main" xmlns="" val="70907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REMEDY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774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Oil Leak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Hose Fittings loose , worn, damaged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&amp; replace fittings and </a:t>
                      </a:r>
                      <a:r>
                        <a:rPr lang="en-US" dirty="0" err="1"/>
                        <a:t>o-rings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115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Oil Seal rings deteriorated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Motor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756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Bolts are loose or sealing area is deteriorated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the bolt and tighten to torque spec</a:t>
                      </a:r>
                    </a:p>
                    <a:p>
                      <a:r>
                        <a:rPr lang="en-US" dirty="0"/>
                        <a:t>55 ft-</a:t>
                      </a:r>
                      <a:r>
                        <a:rPr lang="en-US" dirty="0" err="1"/>
                        <a:t>lbs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34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shaft seal is worn or damaged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Motor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036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Worn Coupling shaft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Motor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102964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60252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Parker Drive Motor Troubleshooting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1219200" y="1524000"/>
            <a:ext cx="1249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7BF984-3917-4A86-9976-AFD7CD8F0129}"/>
              </a:ext>
            </a:extLst>
          </p:cNvPr>
          <p:cNvSpPr txBox="1"/>
          <p:nvPr/>
        </p:nvSpPr>
        <p:spPr>
          <a:xfrm>
            <a:off x="7315200" y="1371600"/>
            <a:ext cx="47946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0D1A2376-FCA4-4333-A0C4-4C101A2C5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347122"/>
              </p:ext>
            </p:extLst>
          </p:nvPr>
        </p:nvGraphicFramePr>
        <p:xfrm>
          <a:off x="1371600" y="1555531"/>
          <a:ext cx="115062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5400">
                  <a:extLst>
                    <a:ext uri="{9D8B030D-6E8A-4147-A177-3AD203B41FA5}">
                      <a16:colId xmlns:a16="http://schemas.microsoft.com/office/drawing/2014/main" xmlns="" val="1495541414"/>
                    </a:ext>
                  </a:extLst>
                </a:gridCol>
                <a:gridCol w="3835400">
                  <a:extLst>
                    <a:ext uri="{9D8B030D-6E8A-4147-A177-3AD203B41FA5}">
                      <a16:colId xmlns:a16="http://schemas.microsoft.com/office/drawing/2014/main" xmlns="" val="2677095604"/>
                    </a:ext>
                  </a:extLst>
                </a:gridCol>
                <a:gridCol w="3835400">
                  <a:extLst>
                    <a:ext uri="{9D8B030D-6E8A-4147-A177-3AD203B41FA5}">
                      <a16:colId xmlns:a16="http://schemas.microsoft.com/office/drawing/2014/main" xmlns="" val="70907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REMEDY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774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Significant loss of speed under load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Lack of sufficient oil supply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for faulty relief valve and adjust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115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for faulty pump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756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Excessive 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oil for temperature.  Correct any restrictions in the system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34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 internal Motor leakage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Motor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036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Severely worn or damaged splines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Motor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102964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255600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81000"/>
            <a:ext cx="9067800" cy="83820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latin typeface="+mn-lt"/>
              </a:rPr>
              <a:t>Parker Drive Motor Troubleshooting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429651-C11D-4868-BFF5-AAD9567DA206}"/>
              </a:ext>
            </a:extLst>
          </p:cNvPr>
          <p:cNvSpPr txBox="1"/>
          <p:nvPr/>
        </p:nvSpPr>
        <p:spPr>
          <a:xfrm>
            <a:off x="1219200" y="1524000"/>
            <a:ext cx="12496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	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07BF984-3917-4A86-9976-AFD7CD8F0129}"/>
              </a:ext>
            </a:extLst>
          </p:cNvPr>
          <p:cNvSpPr txBox="1"/>
          <p:nvPr/>
        </p:nvSpPr>
        <p:spPr>
          <a:xfrm>
            <a:off x="7315200" y="1371600"/>
            <a:ext cx="479460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0D1A2376-FCA4-4333-A0C4-4C101A2C5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714232"/>
              </p:ext>
            </p:extLst>
          </p:nvPr>
        </p:nvGraphicFramePr>
        <p:xfrm>
          <a:off x="1371600" y="1555531"/>
          <a:ext cx="11582400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0800">
                  <a:extLst>
                    <a:ext uri="{9D8B030D-6E8A-4147-A177-3AD203B41FA5}">
                      <a16:colId xmlns:a16="http://schemas.microsoft.com/office/drawing/2014/main" xmlns="" val="1495541414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xmlns="" val="2677095604"/>
                    </a:ext>
                  </a:extLst>
                </a:gridCol>
                <a:gridCol w="3860800">
                  <a:extLst>
                    <a:ext uri="{9D8B030D-6E8A-4147-A177-3AD203B41FA5}">
                      <a16:colId xmlns:a16="http://schemas.microsoft.com/office/drawing/2014/main" xmlns="" val="709073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REMEDY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774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Low Mechanical Efficiency or undue high pressure required to operate the 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Line blockage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Locate blockage source and repair or replace 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115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interference in 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Replace Motor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756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Lack of pumping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Check for worn pump / low relief valve setting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534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Excessive binding or loading in system external to motor.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Locate and eliminate source.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036271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368603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EFCEF393AD424FBBA031878F3EE985" ma:contentTypeVersion="10" ma:contentTypeDescription="Create a new document." ma:contentTypeScope="" ma:versionID="2908d22e24f3521bbe50cd0a626cbed0">
  <xsd:schema xmlns:xsd="http://www.w3.org/2001/XMLSchema" xmlns:xs="http://www.w3.org/2001/XMLSchema" xmlns:p="http://schemas.microsoft.com/office/2006/metadata/properties" xmlns:ns1="http://schemas.microsoft.com/sharepoint/v3" xmlns:ns2="3c045677-0f08-48dd-b18e-53e4ab0ce01a" xmlns:ns3="53461af6-35cc-4690-940b-01c2f29725e3" xmlns:ns4="http://schemas.microsoft.com/sharepoint/v3/fields" targetNamespace="http://schemas.microsoft.com/office/2006/metadata/properties" ma:root="true" ma:fieldsID="675a79aa894efdd914df28c16b01d255" ns1:_="" ns2:_="" ns3:_="" ns4:_="">
    <xsd:import namespace="http://schemas.microsoft.com/sharepoint/v3"/>
    <xsd:import namespace="3c045677-0f08-48dd-b18e-53e4ab0ce01a"/>
    <xsd:import namespace="53461af6-35cc-4690-940b-01c2f29725e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3:Department" minOccurs="0"/>
                <xsd:element ref="ns3:_x0073_g48" minOccurs="0"/>
                <xsd:element ref="ns2:TaxKeywordTaxHTField" minOccurs="0"/>
                <xsd:element ref="ns2:TaxCatchAll" minOccurs="0"/>
                <xsd:element ref="ns3:Audience" minOccurs="0"/>
                <xsd:element ref="ns4:_DCDateCreated" minOccurs="0"/>
                <xsd:element ref="ns1:TranslationStateDownloadLink" minOccurs="0"/>
                <xsd:element ref="ns1:RoutingRuleDescription" minOccurs="0"/>
                <xsd:element ref="ns3:d4tg" minOccurs="0"/>
                <xsd:element ref="ns1:UR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  <xsd:element name="TranslationStateDownloadLink" ma:index="18" nillable="true" ma:displayName="Download Link" ma:description="" ma:internalName="TranslationStateDownload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RoutingRuleDescription" ma:index="19" nillable="true" ma:displayName="Description" ma:description="" ma:internalName="RoutingRuleDescription" ma:readOnly="false">
      <xsd:simpleType>
        <xsd:restriction base="dms:Text">
          <xsd:maxLength value="255"/>
        </xsd:restriction>
      </xsd:simpleType>
    </xsd:element>
    <xsd:element name="URL" ma:index="24" nillable="true" ma:displayName="URL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45677-0f08-48dd-b18e-53e4ab0ce01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14" nillable="true" ma:taxonomy="true" ma:internalName="TaxKeywordTaxHTField" ma:taxonomyFieldName="TaxKeyword" ma:displayName="Enterprise Keywords" ma:fieldId="{23f27201-bee3-471e-b2e7-b64fd8b7ca38}" ma:taxonomyMulti="true" ma:sspId="4b8ff25d-5fe2-43c8-896f-6833b2de76c5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5" nillable="true" ma:displayName="Taxonomy Catch All Column" ma:description="" ma:hidden="true" ma:list="{48dc985b-54ab-4773-b94f-a82421e17948}" ma:internalName="TaxCatchAll" ma:showField="CatchAllData" ma:web="3c045677-0f08-48dd-b18e-53e4ab0ce0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461af6-35cc-4690-940b-01c2f29725e3" elementFormDefault="qualified">
    <xsd:import namespace="http://schemas.microsoft.com/office/2006/documentManagement/types"/>
    <xsd:import namespace="http://schemas.microsoft.com/office/infopath/2007/PartnerControls"/>
    <xsd:element name="Department" ma:index="11" nillable="true" ma:displayName="Department" ma:default="NA" ma:format="Dropdown" ma:internalName="Department">
      <xsd:simpleType>
        <xsd:restriction base="dms:Choice">
          <xsd:enumeration value="NA"/>
          <xsd:enumeration value="AMP"/>
          <xsd:enumeration value="Commercial"/>
          <xsd:enumeration value="Corporate Operations"/>
          <xsd:enumeration value="Finance"/>
          <xsd:enumeration value="Franchise"/>
          <xsd:enumeration value="Human Resources"/>
          <xsd:enumeration value="Information Technology"/>
          <xsd:enumeration value="Legal"/>
          <xsd:enumeration value="Logistics"/>
          <xsd:enumeration value="Marketing"/>
          <xsd:enumeration value="Parts and Services"/>
          <xsd:enumeration value="Residential"/>
        </xsd:restriction>
      </xsd:simpleType>
    </xsd:element>
    <xsd:element name="_x0073_g48" ma:index="12" nillable="true" ma:displayName="Owner" ma:list="UserInfo" ma:internalName="_x0073_g48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dience" ma:index="16" nillable="true" ma:displayName="Audience" ma:default="NA" ma:format="Dropdown" ma:internalName="Audience">
      <xsd:simpleType>
        <xsd:restriction base="dms:Choice">
          <xsd:enumeration value="NA"/>
          <xsd:enumeration value="All Associates"/>
          <xsd:enumeration value="Managers"/>
          <xsd:enumeration value="Team/Internal"/>
          <xsd:enumeration value="Administrator"/>
        </xsd:restriction>
      </xsd:simpleType>
    </xsd:element>
    <xsd:element name="d4tg" ma:index="20" nillable="true" ma:displayName="Area" ma:internalName="d4tg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17" nillable="true" ma:displayName="Date Created" ma:description="The date on which this resource was created" ma:format="DateTime" ma:internalName="_DCDateCreat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3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 ma:index="22" ma:displayName="Subject"/>
        <xsd:element ref="dc:description" minOccurs="0" maxOccurs="1"/>
        <xsd:element name="keywords" minOccurs="0" maxOccurs="1" type="xsd:string" ma:index="21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073_g48 xmlns="53461af6-35cc-4690-940b-01c2f29725e3">
      <UserInfo>
        <DisplayName/>
        <AccountId xsi:nil="true"/>
        <AccountType/>
      </UserInfo>
    </_x0073_g48>
    <TranslationStateDownloadLink xmlns="http://schemas.microsoft.com/sharepoint/v3">
      <Url xsi:nil="true"/>
      <Description xsi:nil="true"/>
    </TranslationStateDownloadLink>
    <TaxKeywordTaxHTField xmlns="3c045677-0f08-48dd-b18e-53e4ab0ce01a">
      <Terms xmlns="http://schemas.microsoft.com/office/infopath/2007/PartnerControls">
        <TermInfo xmlns="http://schemas.microsoft.com/office/infopath/2007/PartnerControls">
          <TermName xmlns="http://schemas.microsoft.com/office/infopath/2007/PartnerControls">drive motor</TermName>
          <TermId xmlns="http://schemas.microsoft.com/office/infopath/2007/PartnerControls">5758baf7-d645-4c1d-b161-f64feba36ae7</TermId>
        </TermInfo>
        <TermInfo xmlns="http://schemas.microsoft.com/office/infopath/2007/PartnerControls">
          <TermName xmlns="http://schemas.microsoft.com/office/infopath/2007/PartnerControls">control valve</TermName>
          <TermId xmlns="http://schemas.microsoft.com/office/infopath/2007/PartnerControls">116ab066-0c6f-4fda-addc-c209568bcb76</TermId>
        </TermInfo>
      </Terms>
    </TaxKeywordTaxHTField>
    <Audience xmlns="53461af6-35cc-4690-940b-01c2f29725e3">NA</Audience>
    <Department xmlns="53461af6-35cc-4690-940b-01c2f29725e3">NA</Department>
    <d4tg xmlns="53461af6-35cc-4690-940b-01c2f29725e3" xsi:nil="true"/>
    <URL xmlns="http://schemas.microsoft.com/sharepoint/v3">
      <Url xsi:nil="true"/>
      <Description xsi:nil="true"/>
    </URL>
    <PublishingExpirationDate xmlns="http://schemas.microsoft.com/sharepoint/v3" xsi:nil="true"/>
    <RoutingRuleDescription xmlns="http://schemas.microsoft.com/sharepoint/v3" xsi:nil="true"/>
    <PublishingStartDate xmlns="http://schemas.microsoft.com/sharepoint/v3" xsi:nil="true"/>
    <TaxCatchAll xmlns="3c045677-0f08-48dd-b18e-53e4ab0ce01a">
      <Value>256</Value>
      <Value>255</Value>
    </TaxCatchAll>
    <_DCDateCreated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83B27C64-15AE-4A9B-AA61-DF1CFA7BF8E0}"/>
</file>

<file path=customXml/itemProps2.xml><?xml version="1.0" encoding="utf-8"?>
<ds:datastoreItem xmlns:ds="http://schemas.openxmlformats.org/officeDocument/2006/customXml" ds:itemID="{A12605F0-BD62-4E43-B44B-2EBCA4A8AD3E}"/>
</file>

<file path=customXml/itemProps3.xml><?xml version="1.0" encoding="utf-8"?>
<ds:datastoreItem xmlns:ds="http://schemas.openxmlformats.org/officeDocument/2006/customXml" ds:itemID="{B1CB2898-9DDF-4081-8FD9-BB5FC0764DE5}"/>
</file>

<file path=docProps/app.xml><?xml version="1.0" encoding="utf-8"?>
<Properties xmlns="http://schemas.openxmlformats.org/officeDocument/2006/extended-properties" xmlns:vt="http://schemas.openxmlformats.org/officeDocument/2006/docPropsVTypes">
  <TotalTime>4147</TotalTime>
  <Words>783</Words>
  <Application>Microsoft Office PowerPoint</Application>
  <PresentationFormat>Custom</PresentationFormat>
  <Paragraphs>128</Paragraphs>
  <Slides>17</Slides>
  <Notes>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Drive Motor Counterbalance Valve</vt:lpstr>
      <vt:lpstr>Counterbalance Valves </vt:lpstr>
      <vt:lpstr>Counterbalance Valves Adjustment Procedure</vt:lpstr>
      <vt:lpstr>Counterbalance Valves Adjustment Procedure</vt:lpstr>
      <vt:lpstr>Counterbalance Valves Maintenance</vt:lpstr>
      <vt:lpstr>Counterbalance Valves Contamination</vt:lpstr>
      <vt:lpstr>Counterbalance Valves Contamination</vt:lpstr>
      <vt:lpstr>Counterbalance Valves Maintenance</vt:lpstr>
      <vt:lpstr>Parker Hydraulic Motor</vt:lpstr>
      <vt:lpstr>Parker Drive Motor Preliminary Check</vt:lpstr>
      <vt:lpstr>Parker Drive Motor Preliminary Check</vt:lpstr>
      <vt:lpstr>Parker Drive Motor Troubleshooting</vt:lpstr>
      <vt:lpstr>Parker Drive Motor Troubleshooting</vt:lpstr>
      <vt:lpstr>Parker Drive Motor Troubleshooting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PODZILLA</dc:subject>
  <dc:creator>Ruth Robinson</dc:creator>
  <cp:keywords>drive motor; control valve</cp:keywords>
  <cp:lastModifiedBy>Mike Merkle</cp:lastModifiedBy>
  <cp:revision>289</cp:revision>
  <dcterms:created xsi:type="dcterms:W3CDTF">2013-10-25T20:48:07Z</dcterms:created>
  <dcterms:modified xsi:type="dcterms:W3CDTF">2018-11-28T17:41:08Z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3FF3304C-B56C-4203-AAE9-106D2167819C</vt:lpwstr>
  </property>
  <property fmtid="{D5CDD505-2E9C-101B-9397-08002B2CF9AE}" pid="3" name="ArticulatePath">
    <vt:lpwstr>PODS Drive Motors training</vt:lpwstr>
  </property>
  <property fmtid="{D5CDD505-2E9C-101B-9397-08002B2CF9AE}" pid="4" name="ContentTypeId">
    <vt:lpwstr>0x01010009EFCEF393AD424FBBA031878F3EE985</vt:lpwstr>
  </property>
  <property fmtid="{D5CDD505-2E9C-101B-9397-08002B2CF9AE}" pid="5" name="TaxKeyword">
    <vt:lpwstr>255;#drive motor|5758baf7-d645-4c1d-b161-f64feba36ae7;#256;#control valve|116ab066-0c6f-4fda-addc-c209568bcb76</vt:lpwstr>
  </property>
  <property fmtid="{D5CDD505-2E9C-101B-9397-08002B2CF9AE}" pid="6" name="Category">
    <vt:lpwstr>Training</vt:lpwstr>
  </property>
  <property fmtid="{D5CDD505-2E9C-101B-9397-08002B2CF9AE}" pid="7" name="Topic">
    <vt:lpwstr>Drive Motor</vt:lpwstr>
  </property>
  <property fmtid="{D5CDD505-2E9C-101B-9397-08002B2CF9AE}" pid="8" name="Resource Type">
    <vt:lpwstr>Reference</vt:lpwstr>
  </property>
</Properties>
</file>